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2918400" cx="438912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87">
          <p15:clr>
            <a:srgbClr val="A4A3A4"/>
          </p15:clr>
        </p15:guide>
        <p15:guide id="2" pos="13838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i418sleaZO8CsbpvOD3+WYtzxH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50B69F-F454-4232-AD4C-FDE5EB33E915}">
  <a:tblStyle styleId="{A350B69F-F454-4232-AD4C-FDE5EB33E9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87" orient="horz"/>
        <p:guide pos="1383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328" y="685800"/>
            <a:ext cx="4571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328" y="685800"/>
            <a:ext cx="4571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2194560" y="1318262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1083290" y="-1207883"/>
            <a:ext cx="21724500" cy="39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indent="-3619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indent="-3619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indent="-3619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22715339" y="10424165"/>
            <a:ext cx="28087200" cy="98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2598450" y="914315"/>
            <a:ext cx="28087200" cy="288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indent="-3619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indent="-3619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indent="-3619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29404cd355_0_261"/>
          <p:cNvPicPr preferRelativeResize="0"/>
          <p:nvPr/>
        </p:nvPicPr>
        <p:blipFill rotWithShape="1">
          <a:blip r:embed="rId2">
            <a:alphaModFix/>
          </a:blip>
          <a:srcRect b="5804" l="4838" r="4892" t="6383"/>
          <a:stretch/>
        </p:blipFill>
        <p:spPr>
          <a:xfrm>
            <a:off x="0" y="0"/>
            <a:ext cx="43891210" cy="32918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g229404cd355_0_261"/>
          <p:cNvCxnSpPr/>
          <p:nvPr/>
        </p:nvCxnSpPr>
        <p:spPr>
          <a:xfrm rot="10800000">
            <a:off x="-458028" y="1602960"/>
            <a:ext cx="22080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g229404cd355_0_261"/>
          <p:cNvCxnSpPr/>
          <p:nvPr/>
        </p:nvCxnSpPr>
        <p:spPr>
          <a:xfrm rot="10800000">
            <a:off x="-457860" y="2488912"/>
            <a:ext cx="5960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g229404cd355_0_261"/>
          <p:cNvSpPr txBox="1"/>
          <p:nvPr>
            <p:ph idx="1" type="body"/>
          </p:nvPr>
        </p:nvSpPr>
        <p:spPr>
          <a:xfrm>
            <a:off x="3456000" y="7780810"/>
            <a:ext cx="36979200" cy="21864900"/>
          </a:xfrm>
          <a:prstGeom prst="rect">
            <a:avLst/>
          </a:prstGeom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635000" lvl="0" marL="457200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34343"/>
              </a:buClr>
              <a:buSzPts val="6400"/>
              <a:buAutoNum type="arabicPeriod"/>
              <a:defRPr sz="6700">
                <a:solidFill>
                  <a:srgbClr val="434343"/>
                </a:solidFill>
              </a:defRPr>
            </a:lvl1pPr>
            <a:lvl2pPr indent="-635000" lvl="1" marL="9144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635000" lvl="2" marL="13716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635000" lvl="3" marL="18288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635000" lvl="4" marL="22860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635000" lvl="5" marL="27432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635000" lvl="6" marL="32004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635000" lvl="7" marL="3657600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rgbClr val="434343"/>
              </a:buClr>
              <a:buSzPts val="6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635000" lvl="8" marL="4114800" rtl="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rgbClr val="434343"/>
              </a:buClr>
              <a:buSzPts val="6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89" name="Google Shape;89;g229404cd355_0_261"/>
          <p:cNvCxnSpPr/>
          <p:nvPr/>
        </p:nvCxnSpPr>
        <p:spPr>
          <a:xfrm>
            <a:off x="15746277" y="31315440"/>
            <a:ext cx="31842600" cy="0"/>
          </a:xfrm>
          <a:prstGeom prst="straightConnector1">
            <a:avLst/>
          </a:prstGeom>
          <a:noFill/>
          <a:ln cap="flat" cmpd="sng" w="28575">
            <a:solidFill>
              <a:srgbClr val="30292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g229404cd355_0_261"/>
          <p:cNvSpPr txBox="1"/>
          <p:nvPr>
            <p:ph type="title"/>
          </p:nvPr>
        </p:nvSpPr>
        <p:spPr>
          <a:xfrm>
            <a:off x="3456000" y="3452160"/>
            <a:ext cx="36979200" cy="3060600"/>
          </a:xfrm>
          <a:prstGeom prst="rect">
            <a:avLst/>
          </a:prstGeom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ctrTitle"/>
          </p:nvPr>
        </p:nvSpPr>
        <p:spPr>
          <a:xfrm>
            <a:off x="3291840" y="10226042"/>
            <a:ext cx="37307400" cy="7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6583680" y="18653760"/>
            <a:ext cx="30723900" cy="84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135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11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101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194560" y="1318262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194560" y="7680967"/>
            <a:ext cx="39502200" cy="21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indent="-3619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indent="-3619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indent="-3619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467103" y="21153122"/>
            <a:ext cx="37307400" cy="6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 b="1" sz="16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467103" y="13952228"/>
            <a:ext cx="373074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91450" lIns="382900" spcFirstLastPara="1" rIns="382900" wrap="square" tIns="191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7500"/>
              <a:buNone/>
              <a:defRPr sz="7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2194560" y="1318262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2194560" y="7680967"/>
            <a:ext cx="19385400" cy="21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69950" lvl="1" marL="914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Char char="–"/>
              <a:defRPr sz="10100"/>
            </a:lvl2pPr>
            <a:lvl3pPr indent="-75565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3pPr>
            <a:lvl4pPr indent="-704850" lvl="3" marL="1828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–"/>
              <a:defRPr sz="7500"/>
            </a:lvl4pPr>
            <a:lvl5pPr indent="-704850" lvl="4" marL="2286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»"/>
              <a:defRPr sz="7500"/>
            </a:lvl5pPr>
            <a:lvl6pPr indent="-70485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6pPr>
            <a:lvl7pPr indent="-70485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7pPr>
            <a:lvl8pPr indent="-70485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8pPr>
            <a:lvl9pPr indent="-70485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22311361" y="7680967"/>
            <a:ext cx="19385400" cy="21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69950" lvl="1" marL="914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Char char="–"/>
              <a:defRPr sz="10100"/>
            </a:lvl2pPr>
            <a:lvl3pPr indent="-75565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3pPr>
            <a:lvl4pPr indent="-704850" lvl="3" marL="1828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–"/>
              <a:defRPr sz="7500"/>
            </a:lvl4pPr>
            <a:lvl5pPr indent="-704850" lvl="4" marL="2286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»"/>
              <a:defRPr sz="7500"/>
            </a:lvl5pPr>
            <a:lvl6pPr indent="-70485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6pPr>
            <a:lvl7pPr indent="-70485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7pPr>
            <a:lvl8pPr indent="-70485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8pPr>
            <a:lvl9pPr indent="-70485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2194560" y="1318262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194569" y="7368550"/>
            <a:ext cx="193929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91450" lIns="382900" spcFirstLastPara="1" rIns="382900" wrap="square" tIns="191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b="1" sz="10100"/>
            </a:lvl1pPr>
            <a:lvl2pPr indent="-2286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b="1" sz="8300"/>
            </a:lvl2pPr>
            <a:lvl3pPr indent="-22860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b="1" sz="7500"/>
            </a:lvl3pPr>
            <a:lvl4pPr indent="-228600" lvl="3" marL="1828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4pPr>
            <a:lvl5pPr indent="-228600" lvl="4" marL="22860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5pPr>
            <a:lvl6pPr indent="-228600" lvl="5" marL="2743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6pPr>
            <a:lvl7pPr indent="-228600" lvl="6" marL="3200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7pPr>
            <a:lvl8pPr indent="-228600" lvl="7" marL="3657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8pPr>
            <a:lvl9pPr indent="-228600" lvl="8" marL="4114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2194569" y="10439405"/>
            <a:ext cx="19392900" cy="18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8699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1pPr>
            <a:lvl2pPr indent="-75565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–"/>
              <a:defRPr sz="8300"/>
            </a:lvl2pPr>
            <a:lvl3pPr indent="-70485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3pPr>
            <a:lvl4pPr indent="-654050" lvl="3" marL="1828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–"/>
              <a:defRPr sz="6700"/>
            </a:lvl4pPr>
            <a:lvl5pPr indent="-654050" lvl="4" marL="22860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»"/>
              <a:defRPr sz="6700"/>
            </a:lvl5pPr>
            <a:lvl6pPr indent="-654050" lvl="5" marL="2743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6pPr>
            <a:lvl7pPr indent="-654050" lvl="6" marL="3200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7pPr>
            <a:lvl8pPr indent="-654050" lvl="7" marL="3657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8pPr>
            <a:lvl9pPr indent="-654050" lvl="8" marL="4114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22296125" y="7368550"/>
            <a:ext cx="194004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91450" lIns="382900" spcFirstLastPara="1" rIns="382900" wrap="square" tIns="191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b="1" sz="10100"/>
            </a:lvl1pPr>
            <a:lvl2pPr indent="-2286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b="1" sz="8300"/>
            </a:lvl2pPr>
            <a:lvl3pPr indent="-22860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b="1" sz="7500"/>
            </a:lvl3pPr>
            <a:lvl4pPr indent="-228600" lvl="3" marL="1828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4pPr>
            <a:lvl5pPr indent="-228600" lvl="4" marL="22860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5pPr>
            <a:lvl6pPr indent="-228600" lvl="5" marL="2743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6pPr>
            <a:lvl7pPr indent="-228600" lvl="6" marL="3200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7pPr>
            <a:lvl8pPr indent="-228600" lvl="7" marL="3657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8pPr>
            <a:lvl9pPr indent="-228600" lvl="8" marL="4114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9pPr>
          </a:lstStyle>
          <a:p/>
        </p:txBody>
      </p:sp>
      <p:sp>
        <p:nvSpPr>
          <p:cNvPr id="49" name="Google Shape;49;p9"/>
          <p:cNvSpPr txBox="1"/>
          <p:nvPr>
            <p:ph idx="4" type="body"/>
          </p:nvPr>
        </p:nvSpPr>
        <p:spPr>
          <a:xfrm>
            <a:off x="22296125" y="10439405"/>
            <a:ext cx="19400400" cy="18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8699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1pPr>
            <a:lvl2pPr indent="-75565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–"/>
              <a:defRPr sz="8300"/>
            </a:lvl2pPr>
            <a:lvl3pPr indent="-70485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Char char="•"/>
              <a:defRPr sz="7500"/>
            </a:lvl3pPr>
            <a:lvl4pPr indent="-654050" lvl="3" marL="1828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–"/>
              <a:defRPr sz="6700"/>
            </a:lvl4pPr>
            <a:lvl5pPr indent="-654050" lvl="4" marL="22860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»"/>
              <a:defRPr sz="6700"/>
            </a:lvl5pPr>
            <a:lvl6pPr indent="-654050" lvl="5" marL="2743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6pPr>
            <a:lvl7pPr indent="-654050" lvl="6" marL="32004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7pPr>
            <a:lvl8pPr indent="-654050" lvl="7" marL="3657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8pPr>
            <a:lvl9pPr indent="-654050" lvl="8" marL="41148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194560" y="1318262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2194573" y="1310640"/>
            <a:ext cx="14439900" cy="55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91450" lIns="382900" spcFirstLastPara="1" rIns="382900" wrap="square" tIns="191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Calibri"/>
              <a:buNone/>
              <a:defRPr b="1" sz="8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7160239" y="1310650"/>
            <a:ext cx="24536400" cy="28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108585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/>
            </a:lvl1pPr>
            <a:lvl2pPr indent="-97155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700"/>
              <a:buChar char="–"/>
              <a:defRPr sz="11700"/>
            </a:lvl2pPr>
            <a:lvl3pPr indent="-869950" lvl="2" marL="1371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3pPr>
            <a:lvl4pPr indent="-75565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–"/>
              <a:defRPr sz="8300"/>
            </a:lvl4pPr>
            <a:lvl5pPr indent="-75565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»"/>
              <a:defRPr sz="8300"/>
            </a:lvl5pPr>
            <a:lvl6pPr indent="-755650" lvl="5" marL="2743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6pPr>
            <a:lvl7pPr indent="-755650" lvl="6" marL="320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7pPr>
            <a:lvl8pPr indent="-755650" lvl="7" marL="3657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8pPr>
            <a:lvl9pPr indent="-755650" lvl="8" marL="4114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2194573" y="6888490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602983" y="23042886"/>
            <a:ext cx="263346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1450" lIns="382900" spcFirstLastPara="1" rIns="382900" wrap="square" tIns="191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Calibri"/>
              <a:buNone/>
              <a:defRPr b="1" sz="8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8602983" y="2941320"/>
            <a:ext cx="26334600" cy="19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602983" y="25763229"/>
            <a:ext cx="263346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2194560" y="1318262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0"/>
              <a:buFont typeface="Calibri"/>
              <a:buNone/>
              <a:defRPr b="0" i="0" sz="1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2194560" y="7680967"/>
            <a:ext cx="39502200" cy="21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50" lIns="382900" spcFirstLastPara="1" rIns="382900" wrap="square" tIns="191450">
            <a:normAutofit/>
          </a:bodyPr>
          <a:lstStyle>
            <a:lvl1pPr indent="-1085850" lvl="0" marL="4572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•"/>
              <a:defRPr b="0" i="0" sz="1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71550" lvl="1" marL="914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995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Char char="•"/>
              <a:defRPr b="0" i="0" sz="1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55650" lvl="3" marL="1828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–"/>
              <a:defRPr b="0" i="0" sz="8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55650" lvl="4" marL="2286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»"/>
              <a:defRPr b="0" i="0" sz="8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55650" lvl="5" marL="2743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•"/>
              <a:defRPr b="0" i="0" sz="8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55650" lvl="6" marL="32004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•"/>
              <a:defRPr b="0" i="0" sz="8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55650" lvl="7" marL="36576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•"/>
              <a:defRPr b="0" i="0" sz="8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55650" lvl="8" marL="4114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•"/>
              <a:defRPr b="0" i="0" sz="8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2194560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4996161" y="30510482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31455361" y="30510482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50" lIns="382900" spcFirstLastPara="1" rIns="382900" wrap="square" tIns="191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erpriet@ucsc.edu" TargetMode="External"/><Relationship Id="rId4" Type="http://schemas.openxmlformats.org/officeDocument/2006/relationships/hyperlink" Target="mailto:merpriet@ucsc.edu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"/>
          <p:cNvGrpSpPr/>
          <p:nvPr/>
        </p:nvGrpSpPr>
        <p:grpSpPr>
          <a:xfrm>
            <a:off x="12265127" y="5465833"/>
            <a:ext cx="31315150" cy="16355088"/>
            <a:chOff x="-461058" y="22244310"/>
            <a:chExt cx="21247897" cy="13362000"/>
          </a:xfrm>
        </p:grpSpPr>
        <p:sp>
          <p:nvSpPr>
            <p:cNvPr id="97" name="Google Shape;97;p1"/>
            <p:cNvSpPr txBox="1"/>
            <p:nvPr/>
          </p:nvSpPr>
          <p:spPr>
            <a:xfrm>
              <a:off x="-460961" y="22244321"/>
              <a:ext cx="21247800" cy="8445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52800" lIns="105625" spcFirstLastPara="1" rIns="105625" wrap="square" tIns="52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b="1" lang="en-US" sz="5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Procedure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-461058" y="22244310"/>
              <a:ext cx="21247800" cy="133620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425" lIns="158450" spcFirstLastPara="1" rIns="80875" wrap="square" tIns="40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/>
          <p:nvPr/>
        </p:nvSpPr>
        <p:spPr>
          <a:xfrm>
            <a:off x="12589257" y="9938597"/>
            <a:ext cx="4813800" cy="8672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12279606" y="22104881"/>
            <a:ext cx="21971911" cy="10499590"/>
            <a:chOff x="2387461" y="11615321"/>
            <a:chExt cx="26587501" cy="8174704"/>
          </a:xfrm>
        </p:grpSpPr>
        <p:sp>
          <p:nvSpPr>
            <p:cNvPr id="101" name="Google Shape;101;p1"/>
            <p:cNvSpPr/>
            <p:nvPr/>
          </p:nvSpPr>
          <p:spPr>
            <a:xfrm>
              <a:off x="2387461" y="11615325"/>
              <a:ext cx="26587500" cy="8174700"/>
            </a:xfrm>
            <a:prstGeom prst="rect">
              <a:avLst/>
            </a:prstGeom>
            <a:noFill/>
            <a:ln cap="flat" cmpd="sng" w="9525">
              <a:solidFill>
                <a:srgbClr val="77251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46225" lIns="92425" spcFirstLastPara="1" rIns="92425" wrap="square" tIns="462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t/>
              </a:r>
              <a:endParaRPr b="0" i="0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2387462" y="11615321"/>
              <a:ext cx="26587500" cy="6942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52800" lIns="105625" spcFirstLastPara="1" rIns="105625" wrap="square" tIns="52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lang="en-US" sz="5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Expected Results</a:t>
              </a:r>
              <a:endParaRPr b="1" baseline="30000" i="0" sz="5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350273" y="20206027"/>
            <a:ext cx="11626737" cy="12398567"/>
            <a:chOff x="2387409" y="11615308"/>
            <a:chExt cx="26587552" cy="8174700"/>
          </a:xfrm>
        </p:grpSpPr>
        <p:sp>
          <p:nvSpPr>
            <p:cNvPr id="104" name="Google Shape;104;p1"/>
            <p:cNvSpPr/>
            <p:nvPr/>
          </p:nvSpPr>
          <p:spPr>
            <a:xfrm>
              <a:off x="2387409" y="11615308"/>
              <a:ext cx="26587500" cy="8174700"/>
            </a:xfrm>
            <a:prstGeom prst="rect">
              <a:avLst/>
            </a:prstGeom>
            <a:noFill/>
            <a:ln cap="flat" cmpd="sng" w="9525">
              <a:solidFill>
                <a:srgbClr val="77251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46225" lIns="92425" spcFirstLastPara="1" rIns="92425" wrap="square" tIns="462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t/>
              </a:r>
              <a:endParaRPr b="0" i="0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2387462" y="11615321"/>
              <a:ext cx="26587500" cy="5880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52800" lIns="105625" spcFirstLastPara="1" rIns="105625" wrap="square" tIns="52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lang="en-US" sz="5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Transfer Test Problems</a:t>
              </a:r>
              <a:endParaRPr b="1" baseline="30000" i="0" sz="5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4289143" y="293341"/>
            <a:ext cx="35220900" cy="4686600"/>
          </a:xfrm>
          <a:prstGeom prst="rect">
            <a:avLst/>
          </a:prstGeom>
          <a:noFill/>
          <a:ln cap="flat" cmpd="sng" w="19050">
            <a:solidFill>
              <a:srgbClr val="1129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4100" lIns="264100" spcFirstLastPara="1" rIns="264100" wrap="square" tIns="264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-US" sz="7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Lessening the gap:</a:t>
            </a:r>
            <a:r>
              <a:rPr lang="en-US" sz="7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Worked examples, self-explanation, and metacognition across levels of expertise in math learning</a:t>
            </a:r>
            <a:endParaRPr b="0" i="0" sz="7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Melanie Prieto </a:t>
            </a:r>
            <a:r>
              <a:rPr b="0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Dr. Hannah Hausma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 </a:t>
            </a:r>
            <a:r>
              <a:rPr b="0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California Santa Cruz</a:t>
            </a:r>
            <a:endParaRPr b="0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ontact: </a:t>
            </a:r>
            <a:r>
              <a:rPr lang="en-US" sz="5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merpriet@</a:t>
            </a:r>
            <a:r>
              <a:rPr lang="en-US" sz="5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ucsc.edu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"/>
          <p:cNvGrpSpPr/>
          <p:nvPr/>
        </p:nvGrpSpPr>
        <p:grpSpPr>
          <a:xfrm>
            <a:off x="341469" y="5464703"/>
            <a:ext cx="11625063" cy="14504056"/>
            <a:chOff x="380988" y="24409148"/>
            <a:chExt cx="47898900" cy="15736200"/>
          </a:xfrm>
        </p:grpSpPr>
        <p:sp>
          <p:nvSpPr>
            <p:cNvPr id="108" name="Google Shape;108;p1"/>
            <p:cNvSpPr txBox="1"/>
            <p:nvPr/>
          </p:nvSpPr>
          <p:spPr>
            <a:xfrm>
              <a:off x="380988" y="24409160"/>
              <a:ext cx="47898900" cy="9675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t" bIns="52800" lIns="105625" spcFirstLastPara="1" rIns="105625" wrap="square" tIns="52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lang="en-US" sz="5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How to improve Worked Examples (WE)</a:t>
              </a:r>
              <a:endParaRPr b="1" i="0" sz="5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80988" y="24409148"/>
              <a:ext cx="47898900" cy="157362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120"/>
                </a:srgbClr>
              </a:outerShdw>
            </a:effectLst>
          </p:spPr>
          <p:txBody>
            <a:bodyPr anchorCtr="0" anchor="ctr" bIns="46225" lIns="92425" spcFirstLastPara="1" rIns="92425" wrap="square" tIns="46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701" y="270266"/>
            <a:ext cx="3636314" cy="363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05417" y="807820"/>
            <a:ext cx="3510515" cy="2972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"/>
          <p:cNvGrpSpPr/>
          <p:nvPr/>
        </p:nvGrpSpPr>
        <p:grpSpPr>
          <a:xfrm>
            <a:off x="34488298" y="22103093"/>
            <a:ext cx="9092877" cy="10499212"/>
            <a:chOff x="-460985" y="22431908"/>
            <a:chExt cx="20783718" cy="6952200"/>
          </a:xfrm>
        </p:grpSpPr>
        <p:sp>
          <p:nvSpPr>
            <p:cNvPr id="113" name="Google Shape;113;p1"/>
            <p:cNvSpPr txBox="1"/>
            <p:nvPr/>
          </p:nvSpPr>
          <p:spPr>
            <a:xfrm>
              <a:off x="-460967" y="22444199"/>
              <a:ext cx="20783700" cy="5904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52800" lIns="105625" spcFirstLastPara="1" rIns="105625" wrap="square" tIns="52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b="1" i="0" lang="en-US" sz="5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"/>
                    </a:ext>
                  </a:extLst>
                </a:rPr>
                <a:t>References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-460985" y="22431908"/>
              <a:ext cx="20783700" cy="69522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425" lIns="158450" spcFirstLastPara="1" rIns="80875" wrap="square" tIns="40425">
              <a:noAutofit/>
            </a:bodyPr>
            <a:lstStyle/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aseline="30000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1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6"/>
                    </a:ext>
                  </a:extLst>
                </a:rPr>
                <a:t>Chi, M. T. H., et al. (1989). Self-explanations: How students study and use examples in learning to solve problems. </a:t>
              </a:r>
              <a:r>
                <a:rPr i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7"/>
                    </a:ext>
                  </a:extLst>
                </a:rPr>
                <a:t>Cognitive Science, 13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8"/>
                    </a:ext>
                  </a:extLst>
                </a:rPr>
                <a:t>(2), 145-182,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aseline="30000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1"/>
                    </a:ext>
                  </a:extLst>
                </a:rPr>
                <a:t>2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2"/>
                    </a:ext>
                  </a:extLst>
                </a:rPr>
                <a:t>Hausman, H., Myers, S. J., &amp; Rhodes, M. G. (2021). Improving metacognition in the classroom. </a:t>
              </a:r>
              <a:r>
                <a:rPr i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3"/>
                    </a:ext>
                  </a:extLst>
                </a:rPr>
                <a:t>Zeitschrift für Psychologie, 229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4"/>
                    </a:ext>
                  </a:extLst>
                </a:rPr>
                <a:t>(2), 89.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aseline="30000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7"/>
                    </a:ext>
                  </a:extLst>
                </a:rPr>
                <a:t>3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8"/>
                    </a:ext>
                  </a:extLst>
                </a:rPr>
                <a:t>Prieto, M., Hausman, H., Myers, S. J.  &amp; Rhodes, M. G. (2021, November). Worked Examples Impair Metacognitive Monitoring. Virtual poster presentation at the Harvard Women in Psychology Trends in Psychology Summit.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endParaRPr>
            </a:p>
            <a:p>
              <a:pPr indent="-317500" lvl="0" marL="3175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aseline="30000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1"/>
                    </a:ext>
                  </a:extLst>
                </a:rPr>
                <a:t>4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2"/>
                    </a:ext>
                  </a:extLst>
                </a:rPr>
                <a:t>R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ichey, J. &amp; Nokes-Malach, T.. (2013). How much is too much? Learning and motivation effects of adding instructional explanations to worked examples. </a:t>
              </a:r>
              <a:r>
                <a:rPr i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and Instruction, 25</a:t>
              </a: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104-124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"/>
          <p:cNvSpPr/>
          <p:nvPr/>
        </p:nvSpPr>
        <p:spPr>
          <a:xfrm>
            <a:off x="35032457" y="9035070"/>
            <a:ext cx="7809000" cy="24819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Judgment of Learning (JOL)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latin typeface="Calibri"/>
                <a:ea typeface="Calibri"/>
                <a:cs typeface="Calibri"/>
                <a:sym typeface="Calibri"/>
              </a:rPr>
              <a:t>What percentage of problems do you think you could you answer correctly if you were to take a test on this material right now?</a:t>
            </a:r>
            <a:endParaRPr i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35095057" y="6707892"/>
            <a:ext cx="7809000" cy="1659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Videos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: And/or &amp; Conditional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35032319" y="12185166"/>
            <a:ext cx="7809000" cy="1659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Practice Problems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latin typeface="Calibri"/>
                <a:ea typeface="Calibri"/>
                <a:cs typeface="Calibri"/>
                <a:sym typeface="Calibri"/>
              </a:rPr>
              <a:t>1 of 3 conditions</a:t>
            </a:r>
            <a:endParaRPr i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5095743" y="14571059"/>
            <a:ext cx="7809000" cy="22527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Global and By-Topic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JOLs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likelihood that you could correctly answer a problem like this on the final test?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5045948" y="19846713"/>
            <a:ext cx="7809000" cy="1659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20-problem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Transfer Test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1"/>
          <p:cNvGraphicFramePr/>
          <p:nvPr/>
        </p:nvGraphicFramePr>
        <p:xfrm>
          <a:off x="770371" y="222945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{A350B69F-F454-4232-AD4C-FDE5EB33E915}</a:tableStyleId>
              </a:tblPr>
              <a:tblGrid>
                <a:gridCol w="2572150"/>
                <a:gridCol w="3802725"/>
                <a:gridCol w="4394275"/>
              </a:tblGrid>
              <a:tr h="66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2127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Structurally similar</a:t>
                      </a:r>
                      <a:endParaRPr i="1"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2127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Structurally different</a:t>
                      </a:r>
                      <a:endParaRPr i="1"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2127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Superficially similar</a:t>
                      </a:r>
                      <a:endParaRPr i="1"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127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problem about illness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127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problem about illness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2127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138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Superficially different</a:t>
                      </a:r>
                      <a:endParaRPr i="1"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problem about machines in a factory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problem about machines in a factory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7900" marB="107900" marR="104475" marL="1044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1"/>
          <p:cNvSpPr/>
          <p:nvPr/>
        </p:nvSpPr>
        <p:spPr>
          <a:xfrm>
            <a:off x="35095057" y="17550767"/>
            <a:ext cx="7809000" cy="1659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Math self-efficacy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2712829" y="6912030"/>
            <a:ext cx="217746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 novices (UCSC undergraduates with no college-level statistics experience) and 125 experienced students (UCSC undergraduates who have taken 1 college-level statistics course with more experience but not mastery)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515657" y="17884475"/>
            <a:ext cx="113835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metacognition → impaired self-regulation and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24461514" y="23163610"/>
            <a:ext cx="96513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Metacognitive monitoring accuracy: prediction test score - actual test score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833057" y="26235413"/>
            <a:ext cx="10967400" cy="2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Focus on conceptual structure &amp; implicit features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30000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533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+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of deep principles → internalize inference rules for transfer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1,4</a:t>
            </a:r>
            <a:endParaRPr baseline="30000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Novices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Focus on surface or explicit features of problems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720429" y="29320908"/>
            <a:ext cx="11144100" cy="3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outperform novices on problems that differ in their structural or superficial features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novices do not recognize the structural features critical for future transfer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53340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+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How can we direct novices’ attention to structural features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105410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+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Do novices in the SSE condition perform similar to experts in transfer?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"/>
          <p:cNvCxnSpPr>
            <a:stCxn id="117" idx="1"/>
            <a:endCxn id="128" idx="3"/>
          </p:cNvCxnSpPr>
          <p:nvPr/>
        </p:nvCxnSpPr>
        <p:spPr>
          <a:xfrm rot="10800000">
            <a:off x="34139219" y="9127566"/>
            <a:ext cx="893100" cy="3887100"/>
          </a:xfrm>
          <a:prstGeom prst="bentConnector3">
            <a:avLst>
              <a:gd fmla="val 49995" name="adj1"/>
            </a:avLst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9" name="Google Shape;129;p1"/>
          <p:cNvSpPr txBox="1"/>
          <p:nvPr/>
        </p:nvSpPr>
        <p:spPr>
          <a:xfrm>
            <a:off x="12625915" y="18870374"/>
            <a:ext cx="4813800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-"/>
            </a:pPr>
            <a:r>
              <a:rPr lang="en-US" sz="35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G</a:t>
            </a:r>
            <a:r>
              <a:rPr lang="en-US" sz="35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eneration</a:t>
            </a:r>
            <a:endParaRPr sz="3500"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26"/>
                </a:ext>
              </a:extLst>
            </a:endParaRPr>
          </a:p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-"/>
            </a:pPr>
            <a:r>
              <a:rPr lang="en-US" sz="35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Focus on surface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17163257" y="18854911"/>
            <a:ext cx="61167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+"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eneration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-"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Broad instruction → focus on surface</a:t>
            </a:r>
            <a:r>
              <a:rPr baseline="30000" lang="en-US" sz="35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-"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Novices conflate</a:t>
            </a: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 fluency with generation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3105828" y="18885216"/>
            <a:ext cx="11144100" cy="22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+"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Direction to structural features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533400" rtl="0" algn="ctr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+"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Generation focused on structure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2108200" rtl="0"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E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xpertise development (transfer)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7764029" y="9938597"/>
            <a:ext cx="4818600" cy="867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+ SE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22962429" y="9938597"/>
            <a:ext cx="11383500" cy="867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212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+ SSE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489571" y="6707892"/>
            <a:ext cx="11310900" cy="4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rked examples (WEs)–step-by-step solutions to a problem–are popular in classrooms and online (Chegg, PhotoMath, Slader) but are not universally beneficial for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learning, transfer, and metacognition.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 are often used in conjunction with problem-solving practice (PS) and self-explanation (SE), which each involve their own strengths and limitations as learning techniques.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12813514" y="8751452"/>
            <a:ext cx="213258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libri"/>
                <a:ea typeface="Calibri"/>
                <a:cs typeface="Calibri"/>
                <a:sym typeface="Calibri"/>
              </a:rPr>
              <a:t>You pick a card from a typical 52-deck set, and you know that it is black. What is the probability that it is a spade?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12594286" y="11654734"/>
            <a:ext cx="4813800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P(S|B) = P(S∩B) / P(B)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P(S∩B) = P(S) =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1/4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P(B) =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P(S|B) = P(S∩B) / P(B) =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(1/4) / (1/2) =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17812286" y="11654740"/>
            <a:ext cx="48186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Explain why the problem was solved this way: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18094457" y="14101230"/>
            <a:ext cx="4143300" cy="336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DC8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"/>
          <p:cNvSpPr txBox="1"/>
          <p:nvPr/>
        </p:nvSpPr>
        <p:spPr>
          <a:xfrm>
            <a:off x="23027422" y="11230637"/>
            <a:ext cx="113109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divide by P(B) and not P(S)?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23117771" y="13512246"/>
            <a:ext cx="111441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multiply and not add P(S) and P(B) to obtain P(S∩B)?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23049657" y="15564457"/>
            <a:ext cx="113109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it make sense that the conditional probability with the two events (P(S|B)) is greater than the joint probability (P(S∩B))?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25136789" y="12088697"/>
            <a:ext cx="6962400" cy="7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DC8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25122186" y="14400708"/>
            <a:ext cx="6962400" cy="67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DC8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25144056" y="17479711"/>
            <a:ext cx="6962400" cy="67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DC8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05625" lIns="105625" spcFirstLastPara="1" rIns="105625" wrap="square" tIns="10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"/>
          <p:cNvSpPr txBox="1"/>
          <p:nvPr/>
        </p:nvSpPr>
        <p:spPr>
          <a:xfrm>
            <a:off x="12589257" y="29875131"/>
            <a:ext cx="21774600" cy="24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-469900" lvl="0" marL="533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exacerbate the learning and metacognition gap between experts and novices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533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encourage novices to activate prior knowledge, identify misconceptions, and generate arguments more than WE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533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SSEs best reduces gaps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novice learners focus on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deep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principles, make connections to prior knowledge, generate information, and have their subjective experiences of difficulty reflect their actual understanding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339257" y="18626282"/>
            <a:ext cx="116271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self-explanations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metacognitive monitoring and learning?</a:t>
            </a:r>
            <a:endParaRPr sz="3200"/>
          </a:p>
        </p:txBody>
      </p:sp>
      <p:sp>
        <p:nvSpPr>
          <p:cNvPr id="146" name="Google Shape;146;p1"/>
          <p:cNvSpPr txBox="1"/>
          <p:nvPr/>
        </p:nvSpPr>
        <p:spPr>
          <a:xfrm>
            <a:off x="582829" y="21105885"/>
            <a:ext cx="105438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625" lIns="105625" spcFirstLastPara="1" rIns="105625" wrap="square" tIns="105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Problem: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given problem about illnesses.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Types of Transfer Test Problems: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61508" y="23766522"/>
            <a:ext cx="9498148" cy="56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80186" y="23766521"/>
            <a:ext cx="9344814" cy="5653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1"/>
          <p:cNvGraphicFramePr/>
          <p:nvPr/>
        </p:nvGraphicFramePr>
        <p:xfrm>
          <a:off x="770384" y="1127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{A350B69F-F454-4232-AD4C-FDE5EB33E915}</a:tableStyleId>
              </a:tblPr>
              <a:tblGrid>
                <a:gridCol w="3646450"/>
                <a:gridCol w="1907625"/>
                <a:gridCol w="1727425"/>
                <a:gridCol w="1793000"/>
                <a:gridCol w="1694625"/>
              </a:tblGrid>
              <a:tr h="65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+ PS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+ SE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accurate information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Generation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3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Attention directed to d</a:t>
                      </a: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eep structural explanations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Metacognitive accuracy</a:t>
                      </a:r>
                      <a:r>
                        <a:rPr baseline="30000" lang="en-US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aseline="30000"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✖</a:t>
                      </a:r>
                      <a:endParaRPr sz="3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31"/>
                            </a:ext>
                          </a:extLst>
                        </a:rPr>
                        <a:t>?</a:t>
                      </a:r>
                      <a:endParaRPr b="1" sz="3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3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3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86457" y="28210299"/>
            <a:ext cx="4143429" cy="7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21657" y="28209202"/>
            <a:ext cx="1269225" cy="76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2014-11-07T19:34:53Z</dcterms:created>
  <dc:creator>Nate Kornell</dc:creator>
</cp:coreProperties>
</file>