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3"/>
  </p:notesMasterIdLst>
  <p:sldIdLst>
    <p:sldId id="259" r:id="rId2"/>
  </p:sldIdLst>
  <p:sldSz cx="43891200" cy="32918400"/>
  <p:notesSz cx="9144000" cy="6858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Inconsolata" pitchFamily="2" charset="0"/>
      <p:regular r:id="rId8"/>
      <p:bold r:id="rId9"/>
    </p:embeddedFont>
    <p:embeddedFont>
      <p:font typeface="Merriweather Black" panose="00000A00000000000000" pitchFamily="2" charset="0"/>
      <p:bold r:id="rId10"/>
      <p:boldItalic r:id="rId11"/>
    </p:embeddedFont>
    <p:embeddedFont>
      <p:font typeface="Space Mono" panose="020B0604020202020204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20E"/>
    <a:srgbClr val="173591"/>
    <a:srgbClr val="86A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C816C3-888F-47BC-957C-BF3A5747D27C}">
  <a:tblStyle styleId="{73C816C3-888F-47BC-957C-BF3A5747D2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57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6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f5de62cf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f5de62cfd_0_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5423328" y="10431737"/>
            <a:ext cx="20929431" cy="94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0400" tIns="230400" rIns="230400" bIns="230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2057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17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17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17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17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17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17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17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17334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6397286" y="10431735"/>
            <a:ext cx="9025838" cy="12055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0400" tIns="230400" rIns="230400" bIns="230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100"/>
              <a:buNone/>
              <a:defRPr sz="4609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100"/>
              <a:buNone/>
              <a:defRPr sz="28762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100"/>
              <a:buNone/>
              <a:defRPr sz="28762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100"/>
              <a:buNone/>
              <a:defRPr sz="28762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100"/>
              <a:buNone/>
              <a:defRPr sz="28762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100"/>
              <a:buNone/>
              <a:defRPr sz="28762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100"/>
              <a:buNone/>
              <a:defRPr sz="28762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100"/>
              <a:buNone/>
              <a:defRPr sz="28762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100"/>
              <a:buNone/>
              <a:defRPr sz="28762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 rot="751">
            <a:off x="15423328" y="19911488"/>
            <a:ext cx="20929431" cy="2574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0400" tIns="230400" rIns="230400" bIns="230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7619"/>
              </a:spcBef>
              <a:spcAft>
                <a:spcPts val="7619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5098388" y="15600244"/>
            <a:ext cx="14423056" cy="7077974"/>
          </a:xfrm>
          <a:prstGeom prst="rect">
            <a:avLst/>
          </a:prstGeom>
          <a:ln>
            <a:noFill/>
          </a:ln>
        </p:spPr>
        <p:txBody>
          <a:bodyPr spcFirstLastPara="1" wrap="square" lIns="230400" tIns="230400" rIns="230400" bIns="230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7619"/>
              </a:spcBef>
              <a:spcAft>
                <a:spcPts val="7619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2"/>
          </p:nvPr>
        </p:nvSpPr>
        <p:spPr>
          <a:xfrm>
            <a:off x="23228354" y="15600244"/>
            <a:ext cx="14423056" cy="7077974"/>
          </a:xfrm>
          <a:prstGeom prst="rect">
            <a:avLst/>
          </a:prstGeom>
          <a:ln>
            <a:noFill/>
          </a:ln>
        </p:spPr>
        <p:txBody>
          <a:bodyPr spcFirstLastPara="1" wrap="square" lIns="230400" tIns="230400" rIns="230400" bIns="2304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7619"/>
              </a:spcBef>
              <a:spcAft>
                <a:spcPts val="7619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132183" y="1502341"/>
            <a:ext cx="41627430" cy="2990967"/>
          </a:xfrm>
          <a:prstGeom prst="rect">
            <a:avLst/>
          </a:prstGeom>
        </p:spPr>
        <p:txBody>
          <a:bodyPr spcFirstLastPara="1" wrap="square" lIns="230400" tIns="230400" rIns="230400" bIns="230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3"/>
          </p:nvPr>
        </p:nvSpPr>
        <p:spPr>
          <a:xfrm>
            <a:off x="5098971" y="13136795"/>
            <a:ext cx="10378428" cy="246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0400" tIns="230400" rIns="230400" bIns="230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524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429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429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429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429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429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429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429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429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4"/>
          </p:nvPr>
        </p:nvSpPr>
        <p:spPr>
          <a:xfrm>
            <a:off x="23228937" y="13136795"/>
            <a:ext cx="10376714" cy="246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0400" tIns="230400" rIns="230400" bIns="230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524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11429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11429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11429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11429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11429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11429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11429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11429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70869" y="942177"/>
            <a:ext cx="42150294" cy="3308693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30400" tIns="230400" rIns="230400" bIns="230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/>
          <p:nvPr/>
        </p:nvSpPr>
        <p:spPr>
          <a:xfrm>
            <a:off x="11161406" y="6661538"/>
            <a:ext cx="23365996" cy="26256862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4145" tIns="174145" rIns="174145" bIns="1741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80"/>
          </a:p>
        </p:txBody>
      </p:sp>
      <p:sp>
        <p:nvSpPr>
          <p:cNvPr id="28" name="Google Shape;28;p6"/>
          <p:cNvSpPr/>
          <p:nvPr/>
        </p:nvSpPr>
        <p:spPr>
          <a:xfrm>
            <a:off x="0" y="8254732"/>
            <a:ext cx="11161296" cy="24663668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4145" tIns="174145" rIns="174145" bIns="1741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80"/>
          </a:p>
        </p:txBody>
      </p:sp>
      <p:sp>
        <p:nvSpPr>
          <p:cNvPr id="29" name="Google Shape;29;p6"/>
          <p:cNvSpPr/>
          <p:nvPr/>
        </p:nvSpPr>
        <p:spPr>
          <a:xfrm>
            <a:off x="34527400" y="8254732"/>
            <a:ext cx="9363803" cy="24663668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4145" tIns="174145" rIns="174145" bIns="1741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8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1132183" y="1502341"/>
            <a:ext cx="41627430" cy="2990967"/>
          </a:xfrm>
          <a:prstGeom prst="rect">
            <a:avLst/>
          </a:prstGeom>
        </p:spPr>
        <p:txBody>
          <a:bodyPr spcFirstLastPara="1" wrap="square" lIns="230400" tIns="230400" rIns="230400" bIns="230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 rot="-422">
            <a:off x="6355693" y="15996887"/>
            <a:ext cx="13956763" cy="685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0400" tIns="230400" rIns="230400" bIns="230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7619"/>
              </a:spcBef>
              <a:spcAft>
                <a:spcPts val="7619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588276" y="5883092"/>
            <a:ext cx="26715225" cy="8722606"/>
          </a:xfrm>
          <a:prstGeom prst="rect">
            <a:avLst/>
          </a:prstGeom>
        </p:spPr>
        <p:txBody>
          <a:bodyPr spcFirstLastPara="1" wrap="square" lIns="230400" tIns="230400" rIns="230400" bIns="230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46096"/>
            </a:lvl1pPr>
            <a:lvl2pPr lvl="1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23048"/>
            </a:lvl2pPr>
            <a:lvl3pPr lvl="2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23048"/>
            </a:lvl3pPr>
            <a:lvl4pPr lvl="3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23048"/>
            </a:lvl4pPr>
            <a:lvl5pPr lvl="4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23048"/>
            </a:lvl5pPr>
            <a:lvl6pPr lvl="5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23048"/>
            </a:lvl6pPr>
            <a:lvl7pPr lvl="6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23048"/>
            </a:lvl7pPr>
            <a:lvl8pPr lvl="7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23048"/>
            </a:lvl8pPr>
            <a:lvl9pPr lvl="8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23048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3456047" y="9012645"/>
            <a:ext cx="30594707" cy="748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0400" tIns="230400" rIns="230400" bIns="230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100"/>
              <a:buNone/>
              <a:defRPr sz="287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17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17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17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17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17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17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17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100"/>
              <a:buNone/>
              <a:defRPr sz="17334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3456048" y="16220907"/>
            <a:ext cx="28640394" cy="5247621"/>
          </a:xfrm>
          <a:prstGeom prst="rect">
            <a:avLst/>
          </a:prstGeom>
        </p:spPr>
        <p:txBody>
          <a:bodyPr spcFirstLastPara="1" wrap="square" lIns="230400" tIns="230400" rIns="230400" bIns="230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7619"/>
              </a:spcBef>
              <a:spcAft>
                <a:spcPts val="7619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/>
        </p:nvSpPr>
        <p:spPr>
          <a:xfrm>
            <a:off x="0" y="30481103"/>
            <a:ext cx="43892032" cy="274352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38863" tIns="438863" rIns="438863" bIns="43886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80"/>
          </a:p>
        </p:txBody>
      </p:sp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20803962" y="21458695"/>
            <a:ext cx="18489969" cy="6035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0400" tIns="230400" rIns="230400" bIns="230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1429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 rot="556">
            <a:off x="7801166" y="10845416"/>
            <a:ext cx="28288961" cy="967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0400" tIns="230400" rIns="230400" bIns="2304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200"/>
              <a:buNone/>
              <a:defRPr sz="46096"/>
            </a:lvl1pPr>
            <a:lvl2pPr lvl="1" algn="ctr">
              <a:spcBef>
                <a:spcPts val="0"/>
              </a:spcBef>
              <a:spcAft>
                <a:spcPts val="0"/>
              </a:spcAft>
              <a:buSzPts val="24200"/>
              <a:buNone/>
              <a:defRPr sz="46096"/>
            </a:lvl2pPr>
            <a:lvl3pPr lvl="2" algn="ctr">
              <a:spcBef>
                <a:spcPts val="0"/>
              </a:spcBef>
              <a:spcAft>
                <a:spcPts val="0"/>
              </a:spcAft>
              <a:buSzPts val="24200"/>
              <a:buNone/>
              <a:defRPr sz="46096"/>
            </a:lvl3pPr>
            <a:lvl4pPr lvl="3" algn="ctr">
              <a:spcBef>
                <a:spcPts val="0"/>
              </a:spcBef>
              <a:spcAft>
                <a:spcPts val="0"/>
              </a:spcAft>
              <a:buSzPts val="24200"/>
              <a:buNone/>
              <a:defRPr sz="46096"/>
            </a:lvl4pPr>
            <a:lvl5pPr lvl="4" algn="ctr">
              <a:spcBef>
                <a:spcPts val="0"/>
              </a:spcBef>
              <a:spcAft>
                <a:spcPts val="0"/>
              </a:spcAft>
              <a:buSzPts val="24200"/>
              <a:buNone/>
              <a:defRPr sz="46096"/>
            </a:lvl5pPr>
            <a:lvl6pPr lvl="5" algn="ctr">
              <a:spcBef>
                <a:spcPts val="0"/>
              </a:spcBef>
              <a:spcAft>
                <a:spcPts val="0"/>
              </a:spcAft>
              <a:buSzPts val="24200"/>
              <a:buNone/>
              <a:defRPr sz="46096"/>
            </a:lvl6pPr>
            <a:lvl7pPr lvl="6" algn="ctr">
              <a:spcBef>
                <a:spcPts val="0"/>
              </a:spcBef>
              <a:spcAft>
                <a:spcPts val="0"/>
              </a:spcAft>
              <a:buSzPts val="24200"/>
              <a:buNone/>
              <a:defRPr sz="46096"/>
            </a:lvl7pPr>
            <a:lvl8pPr lvl="7" algn="ctr">
              <a:spcBef>
                <a:spcPts val="0"/>
              </a:spcBef>
              <a:spcAft>
                <a:spcPts val="0"/>
              </a:spcAft>
              <a:buSzPts val="24200"/>
              <a:buNone/>
              <a:defRPr sz="46096"/>
            </a:lvl8pPr>
            <a:lvl9pPr lvl="8" algn="ctr">
              <a:spcBef>
                <a:spcPts val="0"/>
              </a:spcBef>
              <a:spcAft>
                <a:spcPts val="0"/>
              </a:spcAft>
              <a:buSzPts val="24200"/>
              <a:buNone/>
              <a:defRPr sz="46096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subTitle" idx="1"/>
          </p:nvPr>
        </p:nvSpPr>
        <p:spPr>
          <a:xfrm>
            <a:off x="11799881" y="20327856"/>
            <a:ext cx="20291136" cy="2818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0400" tIns="230400" rIns="230400" bIns="230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7619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7619"/>
              </a:spcBef>
              <a:spcAft>
                <a:spcPts val="7619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2183" y="1502341"/>
            <a:ext cx="41627430" cy="299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0400" tIns="230400" rIns="230400" bIns="230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Space Mono"/>
              <a:buNone/>
              <a:defRPr sz="8000" b="1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Merriweather Black"/>
              <a:buNone/>
              <a:defRPr sz="80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Merriweather Black"/>
              <a:buNone/>
              <a:defRPr sz="80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Merriweather Black"/>
              <a:buNone/>
              <a:defRPr sz="80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Merriweather Black"/>
              <a:buNone/>
              <a:defRPr sz="80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Merriweather Black"/>
              <a:buNone/>
              <a:defRPr sz="80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Merriweather Black"/>
              <a:buNone/>
              <a:defRPr sz="80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Merriweather Black"/>
              <a:buNone/>
              <a:defRPr sz="80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Merriweather Black"/>
              <a:buNone/>
              <a:defRPr sz="80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56048" y="7917616"/>
            <a:ext cx="36979937" cy="2154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0400" tIns="230400" rIns="230400" bIns="230400" anchor="t" anchorCtr="0">
            <a:noAutofit/>
          </a:bodyPr>
          <a:lstStyle>
            <a:lvl1pPr marL="457200" lvl="0" indent="-450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consolata"/>
              <a:buChar char="●"/>
              <a:defRPr sz="3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45085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consolata"/>
              <a:buChar char="○"/>
              <a:defRPr sz="3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45085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consolata"/>
              <a:buChar char="■"/>
              <a:defRPr sz="3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45085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consolata"/>
              <a:buChar char="●"/>
              <a:defRPr sz="3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45085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consolata"/>
              <a:buChar char="○"/>
              <a:defRPr sz="3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45085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consolata"/>
              <a:buChar char="■"/>
              <a:defRPr sz="3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45085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consolata"/>
              <a:buChar char="●"/>
              <a:defRPr sz="3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45085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nconsolata"/>
              <a:buChar char="○"/>
              <a:defRPr sz="3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450850">
              <a:lnSpc>
                <a:spcPct val="100000"/>
              </a:lnSpc>
              <a:spcBef>
                <a:spcPts val="4000"/>
              </a:spcBef>
              <a:spcAft>
                <a:spcPts val="4000"/>
              </a:spcAft>
              <a:buClr>
                <a:schemeClr val="dk1"/>
              </a:buClr>
              <a:buSzPts val="3500"/>
              <a:buFont typeface="Inconsolata"/>
              <a:buChar char="■"/>
              <a:defRPr sz="3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nepangu@ucs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675" y="241839"/>
            <a:ext cx="27466266" cy="42903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438863" tIns="438863" rIns="438863" bIns="438863" anchor="ctr" anchorCtr="0">
            <a:noAutofit/>
          </a:bodyPr>
          <a:lstStyle/>
          <a:p>
            <a:r>
              <a:rPr lang="en-US" sz="838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Feedback and Error Correction: </a:t>
            </a:r>
            <a:br>
              <a:rPr lang="en-US" sz="838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</a:br>
            <a:r>
              <a:rPr lang="en-US" sz="838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The Optimal Timing of Feedback Depends on Retrieval Success</a:t>
            </a:r>
            <a:endParaRPr sz="838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1" y="8191725"/>
            <a:ext cx="11126755" cy="1934802"/>
          </a:xfrm>
          <a:prstGeom prst="rect">
            <a:avLst/>
          </a:prstGeom>
          <a:solidFill>
            <a:srgbClr val="FFB20E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4145" tIns="174145" rIns="174145" bIns="174145" anchor="b" anchorCtr="0">
            <a:noAutofit/>
          </a:bodyPr>
          <a:lstStyle/>
          <a:p>
            <a:pPr algn="ctr"/>
            <a:r>
              <a:rPr lang="en" sz="9905" b="1" dirty="0">
                <a:latin typeface="Verdana" panose="020B0604030504040204" pitchFamily="34" charset="0"/>
                <a:ea typeface="Verdana" panose="020B0604030504040204" pitchFamily="34" charset="0"/>
                <a:cs typeface="Space Mono"/>
                <a:sym typeface="Space Mono"/>
              </a:rPr>
              <a:t>Introduction</a:t>
            </a:r>
            <a:endParaRPr sz="9905" b="1" dirty="0">
              <a:latin typeface="Verdana" panose="020B0604030504040204" pitchFamily="34" charset="0"/>
              <a:ea typeface="Verdana" panose="020B0604030504040204" pitchFamily="34" charset="0"/>
              <a:cs typeface="Space Mono"/>
              <a:sym typeface="Space Mono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368541" y="26049347"/>
            <a:ext cx="10385678" cy="206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45" tIns="174145" rIns="174145" bIns="174145" anchor="ctr" anchorCtr="0">
            <a:noAutofit/>
          </a:bodyPr>
          <a:lstStyle/>
          <a:p>
            <a:pPr marL="870875" indent="-870875">
              <a:buFont typeface="Wingdings" panose="05000000000000000000" pitchFamily="2" charset="2"/>
              <a:buChar char="§"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Mistakes can benefit subsequent learning of correct information more than just studying (e.g., rereading or relistening to lectures) for the same equivalent amount of time (</a:t>
            </a:r>
            <a:r>
              <a:rPr lang="en-US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Kornell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 et al., 2008; </a:t>
            </a:r>
            <a:r>
              <a:rPr lang="en-US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Kornell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 et al., 2009).</a:t>
            </a:r>
          </a:p>
          <a:p>
            <a:pPr marL="870875" indent="-870875">
              <a:buFont typeface="Wingdings" panose="05000000000000000000" pitchFamily="2" charset="2"/>
              <a:buChar char="§"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The timing of feedback after an error might moderate the effectiveness of guessing over studying (Cyr &amp; Anderson, 2014; Vaughn &amp; Rawson, 2015). </a:t>
            </a:r>
          </a:p>
          <a:p>
            <a:pPr marL="870875" indent="-870875">
              <a:buFont typeface="Wingdings" panose="05000000000000000000" pitchFamily="2" charset="2"/>
              <a:buChar char="§"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Hays et al. (2013) suggested that failed tests may be only beneficial if it is followed by immediate feedback but not when it is followed by delayed feedback.</a:t>
            </a:r>
            <a:endParaRPr sz="4000" dirty="0">
              <a:latin typeface="Verdana" panose="020B0604030504040204" pitchFamily="34" charset="0"/>
              <a:ea typeface="Verdana" panose="020B0604030504040204" pitchFamily="34" charset="0"/>
              <a:sym typeface="Inconsolata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12467048" y="8490709"/>
            <a:ext cx="9434416" cy="11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45" tIns="174145" rIns="174145" bIns="174145" anchor="ctr" anchorCtr="0">
            <a:noAutofit/>
          </a:bodyPr>
          <a:lstStyle/>
          <a:p>
            <a:r>
              <a:rPr lang="en" sz="5714" b="1" dirty="0">
                <a:latin typeface="Verdana" panose="020B0604030504040204" pitchFamily="34" charset="0"/>
                <a:ea typeface="Verdana" panose="020B0604030504040204" pitchFamily="34" charset="0"/>
                <a:cs typeface="Space Mono"/>
                <a:sym typeface="Space Mono"/>
              </a:rPr>
              <a:t>Material</a:t>
            </a:r>
            <a:endParaRPr sz="5714" b="1" dirty="0">
              <a:latin typeface="Verdana" panose="020B0604030504040204" pitchFamily="34" charset="0"/>
              <a:ea typeface="Verdana" panose="020B0604030504040204" pitchFamily="34" charset="0"/>
              <a:cs typeface="Space Mono"/>
              <a:sym typeface="Space Mono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11130413" y="6589446"/>
            <a:ext cx="23384612" cy="1932413"/>
          </a:xfrm>
          <a:prstGeom prst="rect">
            <a:avLst/>
          </a:prstGeom>
          <a:solidFill>
            <a:srgbClr val="86A3B9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4145" tIns="174145" rIns="174145" bIns="174145" anchor="b" anchorCtr="0">
            <a:noAutofit/>
          </a:bodyPr>
          <a:lstStyle/>
          <a:p>
            <a:pPr algn="ctr"/>
            <a:r>
              <a:rPr lang="en" sz="9905" b="1" dirty="0">
                <a:latin typeface="Verdana" panose="020B0604030504040204" pitchFamily="34" charset="0"/>
                <a:ea typeface="Verdana" panose="020B0604030504040204" pitchFamily="34" charset="0"/>
                <a:cs typeface="Space Mono"/>
                <a:sym typeface="Space Mono"/>
              </a:rPr>
              <a:t>Research</a:t>
            </a:r>
            <a:endParaRPr sz="9905" b="1" dirty="0">
              <a:latin typeface="Verdana" panose="020B0604030504040204" pitchFamily="34" charset="0"/>
              <a:ea typeface="Verdana" panose="020B0604030504040204" pitchFamily="34" charset="0"/>
              <a:cs typeface="Space Mono"/>
              <a:sym typeface="Space Mono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34544478" y="8272552"/>
            <a:ext cx="9346723" cy="1866788"/>
          </a:xfrm>
          <a:prstGeom prst="rect">
            <a:avLst/>
          </a:prstGeom>
          <a:solidFill>
            <a:srgbClr val="FFB20E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4145" tIns="174145" rIns="174145" bIns="174145" anchor="b" anchorCtr="0">
            <a:noAutofit/>
          </a:bodyPr>
          <a:lstStyle/>
          <a:p>
            <a:pPr algn="ctr"/>
            <a:r>
              <a:rPr lang="en" sz="9905" b="1" dirty="0">
                <a:latin typeface="Verdana" panose="020B0604030504040204" pitchFamily="34" charset="0"/>
                <a:ea typeface="Verdana" panose="020B0604030504040204" pitchFamily="34" charset="0"/>
                <a:cs typeface="Space Mono"/>
                <a:sym typeface="Space Mono"/>
              </a:rPr>
              <a:t>Conclusion</a:t>
            </a:r>
            <a:endParaRPr sz="9905" b="1" dirty="0">
              <a:latin typeface="Verdana" panose="020B0604030504040204" pitchFamily="34" charset="0"/>
              <a:ea typeface="Verdana" panose="020B0604030504040204" pitchFamily="34" charset="0"/>
              <a:cs typeface="Space Mono"/>
              <a:sym typeface="Space Mono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21029600" y="20360871"/>
            <a:ext cx="3586253" cy="11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45" tIns="174145" rIns="174145" bIns="174145" anchor="ctr" anchorCtr="0">
            <a:noAutofit/>
          </a:bodyPr>
          <a:lstStyle/>
          <a:p>
            <a:r>
              <a:rPr lang="en" sz="5714" b="1" dirty="0">
                <a:latin typeface="Verdana" panose="020B0604030504040204" pitchFamily="34" charset="0"/>
                <a:ea typeface="Verdana" panose="020B0604030504040204" pitchFamily="34" charset="0"/>
                <a:cs typeface="Space Mono"/>
                <a:sym typeface="Space Mono"/>
              </a:rPr>
              <a:t>Results</a:t>
            </a:r>
            <a:endParaRPr sz="5714" b="1" dirty="0">
              <a:latin typeface="Verdana" panose="020B0604030504040204" pitchFamily="34" charset="0"/>
              <a:ea typeface="Verdana" panose="020B0604030504040204" pitchFamily="34" charset="0"/>
              <a:cs typeface="Space Mono"/>
              <a:sym typeface="Space Mono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34878815" y="22403054"/>
            <a:ext cx="7034981" cy="11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45" tIns="174145" rIns="174145" bIns="174145" anchor="ctr" anchorCtr="0">
            <a:noAutofit/>
          </a:bodyPr>
          <a:lstStyle/>
          <a:p>
            <a:r>
              <a:rPr lang="en" sz="5714" b="1" dirty="0">
                <a:latin typeface="Verdana" panose="020B0604030504040204" pitchFamily="34" charset="0"/>
                <a:ea typeface="Verdana" panose="020B0604030504040204" pitchFamily="34" charset="0"/>
                <a:cs typeface="Space Mono"/>
                <a:sym typeface="Space Mono"/>
              </a:rPr>
              <a:t>Discussion</a:t>
            </a:r>
            <a:endParaRPr sz="5714" b="1" dirty="0">
              <a:latin typeface="Verdana" panose="020B0604030504040204" pitchFamily="34" charset="0"/>
              <a:ea typeface="Verdana" panose="020B0604030504040204" pitchFamily="34" charset="0"/>
              <a:cs typeface="Space Mono"/>
              <a:sym typeface="Space Mono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34878815" y="24725407"/>
            <a:ext cx="8474793" cy="18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45" tIns="174145" rIns="174145" bIns="174145" anchor="ctr" anchorCtr="0">
            <a:noAutofit/>
          </a:bodyPr>
          <a:lstStyle/>
          <a:p>
            <a:r>
              <a:rPr lang="en" sz="5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Inconsolata"/>
                <a:sym typeface="Inconsolata"/>
              </a:rPr>
              <a:t>How does immediate feedback enhance learning from errors despite increasing interference?</a:t>
            </a:r>
            <a:endParaRPr sz="5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Inconsolata"/>
              <a:sym typeface="Inconsolata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34624061" y="14612119"/>
            <a:ext cx="8474793" cy="308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45" tIns="174145" rIns="174145" bIns="174145" anchor="ctr" anchorCtr="0">
            <a:noAutofit/>
          </a:bodyPr>
          <a:lstStyle/>
          <a:p>
            <a:r>
              <a:rPr lang="en-US" sz="5714" dirty="0">
                <a:latin typeface="Verdana" panose="020B0604030504040204" pitchFamily="34" charset="0"/>
                <a:ea typeface="Verdana" panose="020B0604030504040204" pitchFamily="34" charset="0"/>
              </a:rPr>
              <a:t>The optimal timing of</a:t>
            </a:r>
          </a:p>
          <a:p>
            <a:r>
              <a:rPr lang="en-US" sz="5714" dirty="0">
                <a:latin typeface="Verdana" panose="020B0604030504040204" pitchFamily="34" charset="0"/>
                <a:ea typeface="Verdana" panose="020B0604030504040204" pitchFamily="34" charset="0"/>
              </a:rPr>
              <a:t>feedback depends on</a:t>
            </a:r>
          </a:p>
          <a:p>
            <a:r>
              <a:rPr lang="en-US" sz="5714" dirty="0">
                <a:latin typeface="Verdana" panose="020B0604030504040204" pitchFamily="34" charset="0"/>
                <a:ea typeface="Verdana" panose="020B0604030504040204" pitchFamily="34" charset="0"/>
              </a:rPr>
              <a:t>retrieval success.</a:t>
            </a:r>
          </a:p>
          <a:p>
            <a:r>
              <a:rPr lang="en-US" sz="5714" dirty="0">
                <a:latin typeface="Verdana" panose="020B0604030504040204" pitchFamily="34" charset="0"/>
                <a:ea typeface="Verdana" panose="020B0604030504040204" pitchFamily="34" charset="0"/>
              </a:rPr>
              <a:t>The benefits of immediate</a:t>
            </a:r>
          </a:p>
          <a:p>
            <a:r>
              <a:rPr lang="en-US" sz="5714" dirty="0">
                <a:latin typeface="Verdana" panose="020B0604030504040204" pitchFamily="34" charset="0"/>
                <a:ea typeface="Verdana" panose="020B0604030504040204" pitchFamily="34" charset="0"/>
              </a:rPr>
              <a:t>feedback after an error is:</a:t>
            </a:r>
          </a:p>
          <a:p>
            <a:r>
              <a:rPr lang="en-US" sz="5714" dirty="0">
                <a:latin typeface="Verdana" panose="020B0604030504040204" pitchFamily="34" charset="0"/>
                <a:ea typeface="Verdana" panose="020B0604030504040204" pitchFamily="34" charset="0"/>
              </a:rPr>
              <a:t>• likely due to the</a:t>
            </a:r>
          </a:p>
          <a:p>
            <a:r>
              <a:rPr lang="en-US" sz="5714" dirty="0">
                <a:latin typeface="Verdana" panose="020B0604030504040204" pitchFamily="34" charset="0"/>
                <a:ea typeface="Verdana" panose="020B0604030504040204" pitchFamily="34" charset="0"/>
              </a:rPr>
              <a:t>immediate answer</a:t>
            </a:r>
          </a:p>
          <a:p>
            <a:r>
              <a:rPr lang="en-US" sz="5714" dirty="0">
                <a:latin typeface="Verdana" panose="020B0604030504040204" pitchFamily="34" charset="0"/>
                <a:ea typeface="Verdana" panose="020B0604030504040204" pitchFamily="34" charset="0"/>
              </a:rPr>
              <a:t>• not likely due to errors</a:t>
            </a:r>
          </a:p>
          <a:p>
            <a:r>
              <a:rPr lang="en-US" sz="5714" dirty="0">
                <a:latin typeface="Verdana" panose="020B0604030504040204" pitchFamily="34" charset="0"/>
                <a:ea typeface="Verdana" panose="020B0604030504040204" pitchFamily="34" charset="0"/>
              </a:rPr>
              <a:t>acting as steppingstones</a:t>
            </a:r>
            <a:endParaRPr sz="5714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Inconsolata"/>
              <a:sym typeface="Inconsolata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34878815" y="29117983"/>
            <a:ext cx="9440130" cy="11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45" tIns="174145" rIns="174145" bIns="174145" anchor="ctr" anchorCtr="0">
            <a:noAutofit/>
          </a:bodyPr>
          <a:lstStyle/>
          <a:p>
            <a:r>
              <a:rPr lang="en" sz="5714" b="1" dirty="0">
                <a:latin typeface="Verdana" panose="020B0604030504040204" pitchFamily="34" charset="0"/>
                <a:ea typeface="Verdana" panose="020B0604030504040204" pitchFamily="34" charset="0"/>
                <a:cs typeface="Space Mono"/>
                <a:sym typeface="Space Mono"/>
              </a:rPr>
              <a:t>Contact info</a:t>
            </a:r>
            <a:endParaRPr sz="5714" b="1" dirty="0">
              <a:latin typeface="Verdana" panose="020B0604030504040204" pitchFamily="34" charset="0"/>
              <a:ea typeface="Verdana" panose="020B0604030504040204" pitchFamily="34" charset="0"/>
              <a:cs typeface="Space Mono"/>
              <a:sym typeface="Space Mono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34878815" y="30013718"/>
            <a:ext cx="7804631" cy="2076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45" tIns="174145" rIns="174145" bIns="174145" anchor="ctr" anchorCtr="0">
            <a:noAutofit/>
          </a:bodyPr>
          <a:lstStyle/>
          <a:p>
            <a:r>
              <a:rPr lang="en-US" sz="4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Inconsolata"/>
                <a:sym typeface="Inconsolata"/>
                <a:hlinkClick r:id="rId3"/>
              </a:rPr>
              <a:t>jnepangu@ucsc.edu</a:t>
            </a:r>
            <a:r>
              <a:rPr lang="en-US" sz="4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Inconsolata"/>
                <a:sym typeface="Inconsolata"/>
              </a:rPr>
              <a:t> </a:t>
            </a:r>
            <a:endParaRPr sz="4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Inconsolata"/>
              <a:sym typeface="Inconsolata"/>
            </a:endParaRPr>
          </a:p>
          <a:p>
            <a:r>
              <a:rPr lang="en-US" sz="4400" u="sng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Inconsolata"/>
                <a:sym typeface="Inconsolata"/>
              </a:rPr>
              <a:t>hhausman@ucsc.edu</a:t>
            </a:r>
          </a:p>
        </p:txBody>
      </p:sp>
      <p:sp>
        <p:nvSpPr>
          <p:cNvPr id="174" name="Google Shape;174;p21"/>
          <p:cNvSpPr txBox="1"/>
          <p:nvPr/>
        </p:nvSpPr>
        <p:spPr>
          <a:xfrm>
            <a:off x="1132027" y="15122266"/>
            <a:ext cx="9754277" cy="18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45" tIns="174145" rIns="174145" bIns="174145" anchor="ctr" anchorCtr="0">
            <a:noAutofit/>
          </a:bodyPr>
          <a:lstStyle/>
          <a:p>
            <a:r>
              <a:rPr lang="en" sz="5714" b="1" u="sng" dirty="0">
                <a:latin typeface="Verdana" panose="020B0604030504040204" pitchFamily="34" charset="0"/>
                <a:ea typeface="Verdana" panose="020B0604030504040204" pitchFamily="34" charset="0"/>
                <a:cs typeface="Space Mono"/>
                <a:sym typeface="Space Mono"/>
              </a:rPr>
              <a:t>Experiment 1</a:t>
            </a:r>
            <a:r>
              <a:rPr lang="en" sz="5714" b="1" dirty="0">
                <a:latin typeface="Verdana" panose="020B0604030504040204" pitchFamily="34" charset="0"/>
                <a:ea typeface="Verdana" panose="020B0604030504040204" pitchFamily="34" charset="0"/>
                <a:cs typeface="Space Mono"/>
                <a:sym typeface="Space Mono"/>
              </a:rPr>
              <a:t>: Does the timing of feedback depend upon retrieval success? </a:t>
            </a:r>
          </a:p>
          <a:p>
            <a:r>
              <a:rPr lang="en" sz="5714" b="1" u="sng" dirty="0">
                <a:latin typeface="Verdana" panose="020B0604030504040204" pitchFamily="34" charset="0"/>
                <a:ea typeface="Verdana" panose="020B0604030504040204" pitchFamily="34" charset="0"/>
                <a:cs typeface="Space Mono"/>
                <a:sym typeface="Space Mono"/>
              </a:rPr>
              <a:t>Experiment 2</a:t>
            </a:r>
            <a:r>
              <a:rPr lang="en" sz="5714" b="1" dirty="0">
                <a:latin typeface="Verdana" panose="020B0604030504040204" pitchFamily="34" charset="0"/>
                <a:ea typeface="Verdana" panose="020B0604030504040204" pitchFamily="34" charset="0"/>
                <a:cs typeface="Space Mono"/>
                <a:sym typeface="Space Mono"/>
              </a:rPr>
              <a:t>: Why might immediate feedback be especial</a:t>
            </a:r>
            <a:r>
              <a:rPr lang="en-US" sz="5714" b="1" dirty="0" err="1">
                <a:latin typeface="Verdana" panose="020B0604030504040204" pitchFamily="34" charset="0"/>
                <a:ea typeface="Verdana" panose="020B0604030504040204" pitchFamily="34" charset="0"/>
                <a:cs typeface="Space Mono"/>
                <a:sym typeface="Space Mono"/>
              </a:rPr>
              <a:t>ly</a:t>
            </a:r>
            <a:r>
              <a:rPr lang="en" sz="5714" b="1" dirty="0">
                <a:latin typeface="Verdana" panose="020B0604030504040204" pitchFamily="34" charset="0"/>
                <a:ea typeface="Verdana" panose="020B0604030504040204" pitchFamily="34" charset="0"/>
                <a:cs typeface="Space Mono"/>
                <a:sym typeface="Space Mono"/>
              </a:rPr>
              <a:t> important after errors?</a:t>
            </a:r>
          </a:p>
          <a:p>
            <a:r>
              <a:rPr lang="en" sz="5714" b="1" u="sng" dirty="0">
                <a:latin typeface="Verdana" panose="020B0604030504040204" pitchFamily="34" charset="0"/>
                <a:ea typeface="Verdana" panose="020B0604030504040204" pitchFamily="34" charset="0"/>
                <a:cs typeface="Space Mono"/>
                <a:sym typeface="Space Mono"/>
              </a:rPr>
              <a:t>Experiment 3</a:t>
            </a:r>
            <a:r>
              <a:rPr lang="en" sz="5714" b="1" dirty="0">
                <a:latin typeface="Verdana" panose="020B0604030504040204" pitchFamily="34" charset="0"/>
                <a:ea typeface="Verdana" panose="020B0604030504040204" pitchFamily="34" charset="0"/>
                <a:cs typeface="Space Mono"/>
                <a:sym typeface="Space Mono"/>
              </a:rPr>
              <a:t>: Testing the mediator-based account theory  </a:t>
            </a:r>
            <a:endParaRPr sz="5714" b="1" dirty="0">
              <a:latin typeface="Verdana" panose="020B0604030504040204" pitchFamily="34" charset="0"/>
              <a:ea typeface="Verdana" panose="020B0604030504040204" pitchFamily="34" charset="0"/>
              <a:cs typeface="Space Mono"/>
              <a:sym typeface="Space Mono"/>
            </a:endParaRPr>
          </a:p>
        </p:txBody>
      </p:sp>
      <p:cxnSp>
        <p:nvCxnSpPr>
          <p:cNvPr id="194" name="Google Shape;194;p21"/>
          <p:cNvCxnSpPr>
            <a:cxnSpLocks/>
          </p:cNvCxnSpPr>
          <p:nvPr/>
        </p:nvCxnSpPr>
        <p:spPr>
          <a:xfrm>
            <a:off x="35015100" y="22039427"/>
            <a:ext cx="722834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21"/>
          <p:cNvCxnSpPr>
            <a:cxnSpLocks/>
          </p:cNvCxnSpPr>
          <p:nvPr/>
        </p:nvCxnSpPr>
        <p:spPr>
          <a:xfrm>
            <a:off x="35015100" y="28968188"/>
            <a:ext cx="691321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768A0B1-677E-42DD-115B-CA7483636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248" y="440712"/>
            <a:ext cx="6510617" cy="6510617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1AAC640-09FF-6D63-DBAB-72B1D63BA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278704"/>
              </p:ext>
            </p:extLst>
          </p:nvPr>
        </p:nvGraphicFramePr>
        <p:xfrm>
          <a:off x="11799140" y="9760961"/>
          <a:ext cx="4659874" cy="33093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9937">
                  <a:extLst>
                    <a:ext uri="{9D8B030D-6E8A-4147-A177-3AD203B41FA5}">
                      <a16:colId xmlns:a16="http://schemas.microsoft.com/office/drawing/2014/main" val="1709103130"/>
                    </a:ext>
                  </a:extLst>
                </a:gridCol>
                <a:gridCol w="2329937">
                  <a:extLst>
                    <a:ext uri="{9D8B030D-6E8A-4147-A177-3AD203B41FA5}">
                      <a16:colId xmlns:a16="http://schemas.microsoft.com/office/drawing/2014/main" val="2411906536"/>
                    </a:ext>
                  </a:extLst>
                </a:gridCol>
              </a:tblGrid>
              <a:tr h="754753"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Cue</a:t>
                      </a:r>
                    </a:p>
                  </a:txBody>
                  <a:tcPr marL="174174" marR="174174" marT="87087" marB="87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Target</a:t>
                      </a:r>
                      <a:endParaRPr lang="en-US" sz="3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74174" marR="174174" marT="87087" marB="87087"/>
                </a:tc>
                <a:extLst>
                  <a:ext uri="{0D108BD9-81ED-4DB2-BD59-A6C34878D82A}">
                    <a16:rowId xmlns:a16="http://schemas.microsoft.com/office/drawing/2014/main" val="1612581833"/>
                  </a:ext>
                </a:extLst>
              </a:tr>
              <a:tr h="63863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swim</a:t>
                      </a:r>
                    </a:p>
                  </a:txBody>
                  <a:tcPr marL="174174" marR="174174" marT="87087" marB="87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float</a:t>
                      </a:r>
                    </a:p>
                  </a:txBody>
                  <a:tcPr marL="174174" marR="174174" marT="87087" marB="87087"/>
                </a:tc>
                <a:extLst>
                  <a:ext uri="{0D108BD9-81ED-4DB2-BD59-A6C34878D82A}">
                    <a16:rowId xmlns:a16="http://schemas.microsoft.com/office/drawing/2014/main" val="257500964"/>
                  </a:ext>
                </a:extLst>
              </a:tr>
              <a:tr h="63863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bird</a:t>
                      </a:r>
                    </a:p>
                  </a:txBody>
                  <a:tcPr marL="174174" marR="174174" marT="87087" marB="87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feather</a:t>
                      </a:r>
                    </a:p>
                  </a:txBody>
                  <a:tcPr marL="174174" marR="174174" marT="87087" marB="87087"/>
                </a:tc>
                <a:extLst>
                  <a:ext uri="{0D108BD9-81ED-4DB2-BD59-A6C34878D82A}">
                    <a16:rowId xmlns:a16="http://schemas.microsoft.com/office/drawing/2014/main" val="3161912137"/>
                  </a:ext>
                </a:extLst>
              </a:tr>
              <a:tr h="63863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tooth</a:t>
                      </a:r>
                    </a:p>
                  </a:txBody>
                  <a:tcPr marL="174174" marR="174174" marT="87087" marB="87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mouth</a:t>
                      </a:r>
                    </a:p>
                  </a:txBody>
                  <a:tcPr marL="174174" marR="174174" marT="87087" marB="87087"/>
                </a:tc>
                <a:extLst>
                  <a:ext uri="{0D108BD9-81ED-4DB2-BD59-A6C34878D82A}">
                    <a16:rowId xmlns:a16="http://schemas.microsoft.com/office/drawing/2014/main" val="1078281657"/>
                  </a:ext>
                </a:extLst>
              </a:tr>
              <a:tr h="63863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blanket</a:t>
                      </a:r>
                    </a:p>
                  </a:txBody>
                  <a:tcPr marL="174174" marR="174174" marT="87087" marB="87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pillow </a:t>
                      </a:r>
                    </a:p>
                  </a:txBody>
                  <a:tcPr marL="174174" marR="174174" marT="87087" marB="87087"/>
                </a:tc>
                <a:extLst>
                  <a:ext uri="{0D108BD9-81ED-4DB2-BD59-A6C34878D82A}">
                    <a16:rowId xmlns:a16="http://schemas.microsoft.com/office/drawing/2014/main" val="2143696944"/>
                  </a:ext>
                </a:extLst>
              </a:tr>
            </a:tbl>
          </a:graphicData>
        </a:graphic>
      </p:graphicFrame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096F6B6-312C-CA41-1F67-1D73D8688870}"/>
              </a:ext>
            </a:extLst>
          </p:cNvPr>
          <p:cNvGrpSpPr/>
          <p:nvPr/>
        </p:nvGrpSpPr>
        <p:grpSpPr>
          <a:xfrm>
            <a:off x="18681109" y="8490535"/>
            <a:ext cx="14440595" cy="4481900"/>
            <a:chOff x="10010799" y="5496484"/>
            <a:chExt cx="7581208" cy="2352965"/>
          </a:xfrm>
        </p:grpSpPr>
        <p:sp>
          <p:nvSpPr>
            <p:cNvPr id="147" name="Google Shape;147;p21"/>
            <p:cNvSpPr txBox="1"/>
            <p:nvPr/>
          </p:nvSpPr>
          <p:spPr>
            <a:xfrm>
              <a:off x="11560200" y="5496484"/>
              <a:ext cx="4953000" cy="60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4145" tIns="174145" rIns="174145" bIns="174145" anchor="ctr" anchorCtr="0">
              <a:noAutofit/>
            </a:bodyPr>
            <a:lstStyle/>
            <a:p>
              <a:r>
                <a:rPr lang="en" sz="5714" b="1" dirty="0">
                  <a:latin typeface="Verdana" panose="020B0604030504040204" pitchFamily="34" charset="0"/>
                  <a:ea typeface="Verdana" panose="020B0604030504040204" pitchFamily="34" charset="0"/>
                  <a:cs typeface="Space Mono"/>
                  <a:sym typeface="Space Mono"/>
                </a:rPr>
                <a:t>General Procedure</a:t>
              </a:r>
              <a:endParaRPr sz="5714" b="1" dirty="0">
                <a:latin typeface="Verdana" panose="020B0604030504040204" pitchFamily="34" charset="0"/>
                <a:ea typeface="Verdana" panose="020B0604030504040204" pitchFamily="34" charset="0"/>
                <a:cs typeface="Space Mono"/>
                <a:sym typeface="Space Mono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3FDFE3C-AA42-CAAD-0771-794436E17B30}"/>
                </a:ext>
              </a:extLst>
            </p:cNvPr>
            <p:cNvGrpSpPr/>
            <p:nvPr/>
          </p:nvGrpSpPr>
          <p:grpSpPr>
            <a:xfrm>
              <a:off x="15533070" y="6018575"/>
              <a:ext cx="2058937" cy="1822568"/>
              <a:chOff x="14784836" y="5955588"/>
              <a:chExt cx="2058937" cy="1822568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34323423-AEAB-1246-FCC5-0AF09669CEEE}"/>
                  </a:ext>
                </a:extLst>
              </p:cNvPr>
              <p:cNvSpPr/>
              <p:nvPr/>
            </p:nvSpPr>
            <p:spPr>
              <a:xfrm>
                <a:off x="15013438" y="6172201"/>
                <a:ext cx="1830335" cy="160595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1735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429" b="1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Final Test</a:t>
                </a:r>
              </a:p>
              <a:p>
                <a:pPr algn="ctr"/>
                <a:r>
                  <a:rPr lang="en-US" sz="3048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Original Cue </a:t>
                </a:r>
              </a:p>
              <a:p>
                <a:pPr algn="ctr"/>
                <a:r>
                  <a:rPr lang="en-US" sz="3048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Vs</a:t>
                </a:r>
              </a:p>
              <a:p>
                <a:pPr algn="ctr"/>
                <a:r>
                  <a:rPr lang="en-US" sz="3048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Original Guess as Cue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6440688-9F19-0860-5D73-6DFDE16284EF}"/>
                  </a:ext>
                </a:extLst>
              </p:cNvPr>
              <p:cNvSpPr/>
              <p:nvPr/>
            </p:nvSpPr>
            <p:spPr>
              <a:xfrm>
                <a:off x="14784836" y="5955588"/>
                <a:ext cx="457200" cy="44325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810" b="1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3</a:t>
                </a:r>
                <a:endParaRPr lang="en-US" sz="508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C76CECD-56F7-7FBA-0305-44F08D4B65A9}"/>
                </a:ext>
              </a:extLst>
            </p:cNvPr>
            <p:cNvGrpSpPr/>
            <p:nvPr/>
          </p:nvGrpSpPr>
          <p:grpSpPr>
            <a:xfrm>
              <a:off x="12773376" y="6010501"/>
              <a:ext cx="2058934" cy="1838948"/>
              <a:chOff x="12123592" y="5934620"/>
              <a:chExt cx="2058934" cy="1838948"/>
            </a:xfrm>
            <a:solidFill>
              <a:schemeClr val="bg1"/>
            </a:solidFill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DA93A83-F85F-8669-7BA4-DD437F4E180D}"/>
                  </a:ext>
                </a:extLst>
              </p:cNvPr>
              <p:cNvSpPr/>
              <p:nvPr/>
            </p:nvSpPr>
            <p:spPr>
              <a:xfrm>
                <a:off x="12352192" y="6156508"/>
                <a:ext cx="1830334" cy="1617060"/>
              </a:xfrm>
              <a:prstGeom prst="roundRect">
                <a:avLst/>
              </a:prstGeom>
              <a:grpFill/>
              <a:ln>
                <a:solidFill>
                  <a:srgbClr val="86A3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810" b="1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Feedback</a:t>
                </a:r>
              </a:p>
              <a:p>
                <a:pPr algn="ctr"/>
                <a:r>
                  <a:rPr lang="en-US" sz="3429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Immediate </a:t>
                </a:r>
              </a:p>
              <a:p>
                <a:pPr algn="ctr"/>
                <a:r>
                  <a:rPr lang="en-US" sz="3429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or</a:t>
                </a:r>
              </a:p>
              <a:p>
                <a:pPr algn="ctr"/>
                <a:r>
                  <a:rPr lang="en-US" sz="3429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Delayed 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C7F786C-4DE4-D3BD-46B3-116396A27C3F}"/>
                  </a:ext>
                </a:extLst>
              </p:cNvPr>
              <p:cNvSpPr/>
              <p:nvPr/>
            </p:nvSpPr>
            <p:spPr>
              <a:xfrm>
                <a:off x="12123592" y="5934620"/>
                <a:ext cx="457200" cy="443250"/>
              </a:xfrm>
              <a:prstGeom prst="ellipse">
                <a:avLst/>
              </a:prstGeom>
              <a:solidFill>
                <a:srgbClr val="86A3B9"/>
              </a:solidFill>
              <a:ln>
                <a:solidFill>
                  <a:srgbClr val="86A3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810" b="1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2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E61BDFC-2A7D-C329-B7A2-C1C7DAEEFC7E}"/>
                </a:ext>
              </a:extLst>
            </p:cNvPr>
            <p:cNvGrpSpPr/>
            <p:nvPr/>
          </p:nvGrpSpPr>
          <p:grpSpPr>
            <a:xfrm>
              <a:off x="10010799" y="5963220"/>
              <a:ext cx="2058933" cy="1877923"/>
              <a:chOff x="9462348" y="5895381"/>
              <a:chExt cx="2058933" cy="1877923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6A644BC-86B6-A633-4FC9-7C04BFD261B9}"/>
                  </a:ext>
                </a:extLst>
              </p:cNvPr>
              <p:cNvSpPr/>
              <p:nvPr/>
            </p:nvSpPr>
            <p:spPr>
              <a:xfrm>
                <a:off x="9690948" y="6156245"/>
                <a:ext cx="1830333" cy="161705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B20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572" b="1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Guess</a:t>
                </a:r>
                <a:r>
                  <a:rPr lang="en-US" sz="4572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</a:p>
              <a:p>
                <a:pPr algn="ctr"/>
                <a:r>
                  <a:rPr lang="en-US" sz="381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Correct</a:t>
                </a:r>
              </a:p>
              <a:p>
                <a:pPr algn="ctr"/>
                <a:r>
                  <a:rPr lang="en-US" sz="381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Vs</a:t>
                </a:r>
              </a:p>
              <a:p>
                <a:pPr algn="ctr"/>
                <a:r>
                  <a:rPr lang="en-US" sz="381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Incorrect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D0FE344-0027-A053-E679-370236B3E8D7}"/>
                  </a:ext>
                </a:extLst>
              </p:cNvPr>
              <p:cNvSpPr/>
              <p:nvPr/>
            </p:nvSpPr>
            <p:spPr>
              <a:xfrm>
                <a:off x="9462348" y="5895381"/>
                <a:ext cx="457200" cy="443250"/>
              </a:xfrm>
              <a:prstGeom prst="ellipse">
                <a:avLst/>
              </a:prstGeom>
              <a:solidFill>
                <a:srgbClr val="FFB20E"/>
              </a:solidFill>
              <a:ln>
                <a:solidFill>
                  <a:srgbClr val="FFB20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810" b="1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</a:t>
                </a:r>
              </a:p>
            </p:txBody>
          </p:sp>
        </p:grpSp>
      </p:grpSp>
      <p:sp>
        <p:nvSpPr>
          <p:cNvPr id="13" name="Google Shape;148;p21">
            <a:extLst>
              <a:ext uri="{FF2B5EF4-FFF2-40B4-BE49-F238E27FC236}">
                <a16:creationId xmlns:a16="http://schemas.microsoft.com/office/drawing/2014/main" id="{BB47CA48-9B3C-A40C-D975-FF9042CE9261}"/>
              </a:ext>
            </a:extLst>
          </p:cNvPr>
          <p:cNvSpPr txBox="1"/>
          <p:nvPr/>
        </p:nvSpPr>
        <p:spPr>
          <a:xfrm>
            <a:off x="13979689" y="13150156"/>
            <a:ext cx="16748276" cy="11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45" tIns="174145" rIns="174145" bIns="174145" anchor="ctr" anchorCtr="0">
            <a:noAutofit/>
          </a:bodyPr>
          <a:lstStyle/>
          <a:p>
            <a:pPr algn="ctr"/>
            <a:r>
              <a:rPr lang="en" sz="5714" b="1" dirty="0">
                <a:latin typeface="Verdana" panose="020B0604030504040204" pitchFamily="34" charset="0"/>
                <a:ea typeface="Verdana" panose="020B0604030504040204" pitchFamily="34" charset="0"/>
                <a:cs typeface="Space Mono"/>
                <a:sym typeface="Space Mono"/>
              </a:rPr>
              <a:t>Experiments 2 and 3 Hypotheses</a:t>
            </a:r>
            <a:endParaRPr sz="5714" b="1" dirty="0">
              <a:latin typeface="Verdana" panose="020B0604030504040204" pitchFamily="34" charset="0"/>
              <a:ea typeface="Verdana" panose="020B0604030504040204" pitchFamily="34" charset="0"/>
              <a:cs typeface="Space Mono"/>
              <a:sym typeface="Space Mono"/>
            </a:endParaRP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006E707-BB2D-BFF9-21DA-589549598C63}"/>
              </a:ext>
            </a:extLst>
          </p:cNvPr>
          <p:cNvGrpSpPr/>
          <p:nvPr/>
        </p:nvGrpSpPr>
        <p:grpSpPr>
          <a:xfrm>
            <a:off x="11388212" y="14389723"/>
            <a:ext cx="11689146" cy="6305668"/>
            <a:chOff x="6484790" y="8693382"/>
            <a:chExt cx="5526796" cy="276676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F273773-3240-7AE7-99CD-04C99461C2CD}"/>
                </a:ext>
              </a:extLst>
            </p:cNvPr>
            <p:cNvGrpSpPr/>
            <p:nvPr/>
          </p:nvGrpSpPr>
          <p:grpSpPr>
            <a:xfrm>
              <a:off x="6913363" y="8693382"/>
              <a:ext cx="3019894" cy="2766765"/>
              <a:chOff x="750647" y="1373450"/>
              <a:chExt cx="3019894" cy="276676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B5E641D-0051-31A6-DE8B-F64A04CD7478}"/>
                  </a:ext>
                </a:extLst>
              </p:cNvPr>
              <p:cNvSpPr/>
              <p:nvPr/>
            </p:nvSpPr>
            <p:spPr>
              <a:xfrm>
                <a:off x="750647" y="2557075"/>
                <a:ext cx="941696" cy="791570"/>
              </a:xfrm>
              <a:prstGeom prst="ellipse">
                <a:avLst/>
              </a:prstGeom>
              <a:solidFill>
                <a:srgbClr val="FFB20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8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Picnic</a:t>
                </a:r>
                <a:endParaRPr lang="en-US" sz="2286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07C5751-401A-3559-C0CA-A45835A0AF05}"/>
                  </a:ext>
                </a:extLst>
              </p:cNvPr>
              <p:cNvSpPr/>
              <p:nvPr/>
            </p:nvSpPr>
            <p:spPr>
              <a:xfrm>
                <a:off x="2828560" y="1760004"/>
                <a:ext cx="941696" cy="791570"/>
              </a:xfrm>
              <a:prstGeom prst="ellipse">
                <a:avLst/>
              </a:prstGeom>
              <a:solidFill>
                <a:srgbClr val="FFB20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48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Park</a:t>
                </a:r>
                <a:endParaRPr lang="en-US" sz="2286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FCE252F-90FB-F628-E419-F00FDA36A451}"/>
                  </a:ext>
                </a:extLst>
              </p:cNvPr>
              <p:cNvSpPr/>
              <p:nvPr/>
            </p:nvSpPr>
            <p:spPr>
              <a:xfrm>
                <a:off x="2828560" y="3348645"/>
                <a:ext cx="941696" cy="791570"/>
              </a:xfrm>
              <a:prstGeom prst="ellipse">
                <a:avLst/>
              </a:prstGeom>
              <a:solidFill>
                <a:srgbClr val="FFB20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95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Blanket</a:t>
                </a:r>
                <a:endParaRPr lang="en-US" sz="508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FA4E47-F6A1-5159-7632-7D0BE91F8F24}"/>
                  </a:ext>
                </a:extLst>
              </p:cNvPr>
              <p:cNvSpPr txBox="1"/>
              <p:nvPr/>
            </p:nvSpPr>
            <p:spPr>
              <a:xfrm>
                <a:off x="835312" y="2182310"/>
                <a:ext cx="620890" cy="349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572" dirty="0">
                    <a:latin typeface="Verdana" panose="020B0604030504040204" pitchFamily="34" charset="0"/>
                    <a:ea typeface="Verdana" panose="020B0604030504040204" pitchFamily="34" charset="0"/>
                  </a:rPr>
                  <a:t>Cue</a:t>
                </a:r>
                <a:endParaRPr lang="en-US" sz="508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A4D12F1-0B62-5B97-3346-B7544307D1FA}"/>
                  </a:ext>
                </a:extLst>
              </p:cNvPr>
              <p:cNvSpPr txBox="1"/>
              <p:nvPr/>
            </p:nvSpPr>
            <p:spPr>
              <a:xfrm>
                <a:off x="2780542" y="1373450"/>
                <a:ext cx="989999" cy="349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572" dirty="0">
                    <a:latin typeface="Verdana" panose="020B0604030504040204" pitchFamily="34" charset="0"/>
                    <a:ea typeface="Verdana" panose="020B0604030504040204" pitchFamily="34" charset="0"/>
                  </a:rPr>
                  <a:t>Target</a:t>
                </a:r>
                <a:endParaRPr lang="en-US" sz="508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21BE08A6-AB82-E26E-B4D5-27AA7C376B96}"/>
                  </a:ext>
                </a:extLst>
              </p:cNvPr>
              <p:cNvCxnSpPr>
                <a:stCxn id="15" idx="7"/>
                <a:endCxn id="16" idx="2"/>
              </p:cNvCxnSpPr>
              <p:nvPr/>
            </p:nvCxnSpPr>
            <p:spPr>
              <a:xfrm flipV="1">
                <a:off x="1554435" y="2155789"/>
                <a:ext cx="1274125" cy="517209"/>
              </a:xfrm>
              <a:prstGeom prst="straightConnector1">
                <a:avLst/>
              </a:prstGeom>
              <a:ln>
                <a:solidFill>
                  <a:srgbClr val="173591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0115CA8C-D402-2D6F-3F7F-27E42C9815F0}"/>
                  </a:ext>
                </a:extLst>
              </p:cNvPr>
              <p:cNvCxnSpPr>
                <a:cxnSpLocks/>
                <a:stCxn id="23" idx="2"/>
                <a:endCxn id="16" idx="4"/>
              </p:cNvCxnSpPr>
              <p:nvPr/>
            </p:nvCxnSpPr>
            <p:spPr>
              <a:xfrm flipV="1">
                <a:off x="3246741" y="2551574"/>
                <a:ext cx="52667" cy="811737"/>
              </a:xfrm>
              <a:prstGeom prst="straightConnector1">
                <a:avLst/>
              </a:prstGeom>
              <a:ln>
                <a:solidFill>
                  <a:srgbClr val="173591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F4D0F788-532F-58EC-2338-FFFD70082E24}"/>
                  </a:ext>
                </a:extLst>
              </p:cNvPr>
              <p:cNvCxnSpPr>
                <a:cxnSpLocks/>
                <a:stCxn id="15" idx="5"/>
                <a:endCxn id="17" idx="2"/>
              </p:cNvCxnSpPr>
              <p:nvPr/>
            </p:nvCxnSpPr>
            <p:spPr>
              <a:xfrm>
                <a:off x="1554435" y="3232722"/>
                <a:ext cx="1274125" cy="511708"/>
              </a:xfrm>
              <a:prstGeom prst="straightConnector1">
                <a:avLst/>
              </a:prstGeom>
              <a:ln>
                <a:solidFill>
                  <a:srgbClr val="173591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2A7644-F32C-200B-4F77-B59558539C03}"/>
                  </a:ext>
                </a:extLst>
              </p:cNvPr>
              <p:cNvSpPr txBox="1"/>
              <p:nvPr/>
            </p:nvSpPr>
            <p:spPr>
              <a:xfrm>
                <a:off x="2780542" y="3014080"/>
                <a:ext cx="932397" cy="349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572" dirty="0">
                    <a:latin typeface="Verdana" panose="020B0604030504040204" pitchFamily="34" charset="0"/>
                    <a:ea typeface="Verdana" panose="020B0604030504040204" pitchFamily="34" charset="0"/>
                  </a:rPr>
                  <a:t>Guess</a:t>
                </a:r>
                <a:endParaRPr lang="en-US" sz="508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2F82174-7748-90A9-882F-BAAC32F591B5}"/>
                </a:ext>
              </a:extLst>
            </p:cNvPr>
            <p:cNvSpPr txBox="1"/>
            <p:nvPr/>
          </p:nvSpPr>
          <p:spPr>
            <a:xfrm>
              <a:off x="6484790" y="8716771"/>
              <a:ext cx="2274678" cy="5036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29" dirty="0">
                  <a:latin typeface="Verdana" panose="020B0604030504040204" pitchFamily="34" charset="0"/>
                  <a:ea typeface="Verdana" panose="020B0604030504040204" pitchFamily="34" charset="0"/>
                  <a:cs typeface="Red Hat Display" panose="020B0604020202020204" charset="0"/>
                </a:rPr>
                <a:t>Immediate Feedback</a:t>
              </a:r>
            </a:p>
            <a:p>
              <a:r>
                <a:rPr lang="en-US" sz="3429" dirty="0">
                  <a:latin typeface="Verdana" panose="020B0604030504040204" pitchFamily="34" charset="0"/>
                  <a:ea typeface="Verdana" panose="020B0604030504040204" pitchFamily="34" charset="0"/>
                  <a:cs typeface="Red Hat Display" panose="020B0604020202020204" charset="0"/>
                </a:rPr>
                <a:t>Leads to mediation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41C1C1B-5F3F-F20A-482C-E061648A929E}"/>
                </a:ext>
              </a:extLst>
            </p:cNvPr>
            <p:cNvSpPr txBox="1"/>
            <p:nvPr/>
          </p:nvSpPr>
          <p:spPr>
            <a:xfrm>
              <a:off x="10099159" y="9250711"/>
              <a:ext cx="1912427" cy="18928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429" dirty="0">
                  <a:latin typeface="Verdana" panose="020B0604030504040204" pitchFamily="34" charset="0"/>
                  <a:ea typeface="Verdana" panose="020B0604030504040204" pitchFamily="34" charset="0"/>
                  <a:cs typeface="Red Hat Display" panose="020B0604020202020204" charset="0"/>
                </a:rPr>
                <a:t>Association between guess and target well established; Guess functions as a “mediator” between cue and the target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531A0CD5-87CF-D395-8BBF-B6128BF2DE3D}"/>
              </a:ext>
            </a:extLst>
          </p:cNvPr>
          <p:cNvGrpSpPr/>
          <p:nvPr/>
        </p:nvGrpSpPr>
        <p:grpSpPr>
          <a:xfrm>
            <a:off x="22927480" y="14326342"/>
            <a:ext cx="11696573" cy="6385537"/>
            <a:chOff x="12573744" y="8701814"/>
            <a:chExt cx="5436130" cy="280816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50BC238-7C9C-9EAD-81A0-D50074BA2887}"/>
                </a:ext>
              </a:extLst>
            </p:cNvPr>
            <p:cNvGrpSpPr/>
            <p:nvPr/>
          </p:nvGrpSpPr>
          <p:grpSpPr>
            <a:xfrm>
              <a:off x="13221404" y="8701814"/>
              <a:ext cx="3019609" cy="2808164"/>
              <a:chOff x="750647" y="1332051"/>
              <a:chExt cx="3019609" cy="2808164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29E2BCA-4CD8-1014-8328-940C3AC43DB5}"/>
                  </a:ext>
                </a:extLst>
              </p:cNvPr>
              <p:cNvSpPr/>
              <p:nvPr/>
            </p:nvSpPr>
            <p:spPr>
              <a:xfrm>
                <a:off x="750647" y="2557075"/>
                <a:ext cx="941696" cy="791570"/>
              </a:xfrm>
              <a:prstGeom prst="ellipse">
                <a:avLst/>
              </a:prstGeom>
              <a:solidFill>
                <a:srgbClr val="FFB20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8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Red Hat Display" panose="020B0604020202020204" charset="0"/>
                  </a:rPr>
                  <a:t>Picnic</a:t>
                </a:r>
                <a:endParaRPr lang="en-US" sz="2286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ed Hat Display" panose="020B0604020202020204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F5B6C53-9B8C-7BF8-0E9D-8E48B1459EE9}"/>
                  </a:ext>
                </a:extLst>
              </p:cNvPr>
              <p:cNvSpPr/>
              <p:nvPr/>
            </p:nvSpPr>
            <p:spPr>
              <a:xfrm>
                <a:off x="2828560" y="1760004"/>
                <a:ext cx="941696" cy="791570"/>
              </a:xfrm>
              <a:prstGeom prst="ellipse">
                <a:avLst/>
              </a:prstGeom>
              <a:solidFill>
                <a:srgbClr val="FFB20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48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Red Hat Display" panose="020B0604020202020204" charset="0"/>
                  </a:rPr>
                  <a:t>Park</a:t>
                </a:r>
                <a:endParaRPr lang="en-US" sz="508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ed Hat Display" panose="020B060402020202020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82EB8D9-9E56-4B2D-8E74-D8122E17DB7F}"/>
                  </a:ext>
                </a:extLst>
              </p:cNvPr>
              <p:cNvSpPr/>
              <p:nvPr/>
            </p:nvSpPr>
            <p:spPr>
              <a:xfrm>
                <a:off x="2828560" y="3348645"/>
                <a:ext cx="941696" cy="791570"/>
              </a:xfrm>
              <a:prstGeom prst="ellipse">
                <a:avLst/>
              </a:prstGeom>
              <a:solidFill>
                <a:srgbClr val="FFB20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95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Red Hat Display" panose="020B0604020202020204" charset="0"/>
                  </a:rPr>
                  <a:t>Blanket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3DAF703-6C35-9425-3EDE-7128B375F06D}"/>
                  </a:ext>
                </a:extLst>
              </p:cNvPr>
              <p:cNvSpPr txBox="1"/>
              <p:nvPr/>
            </p:nvSpPr>
            <p:spPr>
              <a:xfrm>
                <a:off x="808269" y="2164852"/>
                <a:ext cx="610317" cy="350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572" dirty="0">
                    <a:latin typeface="Verdana" panose="020B0604030504040204" pitchFamily="34" charset="0"/>
                    <a:ea typeface="Verdana" panose="020B0604030504040204" pitchFamily="34" charset="0"/>
                  </a:rPr>
                  <a:t>Cue</a:t>
                </a:r>
                <a:endParaRPr lang="en-US" sz="508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721E838-046A-D47E-8C81-18BB4BB34EC3}"/>
                  </a:ext>
                </a:extLst>
              </p:cNvPr>
              <p:cNvSpPr txBox="1"/>
              <p:nvPr/>
            </p:nvSpPr>
            <p:spPr>
              <a:xfrm>
                <a:off x="2749679" y="1332051"/>
                <a:ext cx="973140" cy="350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572" dirty="0">
                    <a:latin typeface="Verdana" panose="020B0604030504040204" pitchFamily="34" charset="0"/>
                    <a:ea typeface="Verdana" panose="020B0604030504040204" pitchFamily="34" charset="0"/>
                  </a:rPr>
                  <a:t>Target</a:t>
                </a:r>
                <a:endParaRPr lang="en-US" sz="508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59613C5E-BAD8-DCF8-E5B7-B1C9E3369D49}"/>
                  </a:ext>
                </a:extLst>
              </p:cNvPr>
              <p:cNvCxnSpPr>
                <a:cxnSpLocks/>
                <a:stCxn id="25" idx="7"/>
                <a:endCxn id="26" idx="2"/>
              </p:cNvCxnSpPr>
              <p:nvPr/>
            </p:nvCxnSpPr>
            <p:spPr>
              <a:xfrm flipV="1">
                <a:off x="1554435" y="2155789"/>
                <a:ext cx="1274125" cy="517209"/>
              </a:xfrm>
              <a:prstGeom prst="straightConnector1">
                <a:avLst/>
              </a:prstGeom>
              <a:ln>
                <a:solidFill>
                  <a:srgbClr val="173591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7D5B6A7A-A91E-DD7D-62F3-077D73247444}"/>
                  </a:ext>
                </a:extLst>
              </p:cNvPr>
              <p:cNvCxnSpPr>
                <a:cxnSpLocks/>
                <a:stCxn id="25" idx="5"/>
                <a:endCxn id="27" idx="2"/>
              </p:cNvCxnSpPr>
              <p:nvPr/>
            </p:nvCxnSpPr>
            <p:spPr>
              <a:xfrm>
                <a:off x="1554435" y="3232722"/>
                <a:ext cx="1274125" cy="511708"/>
              </a:xfrm>
              <a:prstGeom prst="straightConnector1">
                <a:avLst/>
              </a:prstGeom>
              <a:ln>
                <a:solidFill>
                  <a:srgbClr val="173591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B212336-6426-E183-251E-479DF84843F7}"/>
                  </a:ext>
                </a:extLst>
              </p:cNvPr>
              <p:cNvSpPr txBox="1"/>
              <p:nvPr/>
            </p:nvSpPr>
            <p:spPr>
              <a:xfrm>
                <a:off x="2802582" y="3039243"/>
                <a:ext cx="916519" cy="350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572" dirty="0">
                    <a:latin typeface="Verdana" panose="020B0604030504040204" pitchFamily="34" charset="0"/>
                    <a:ea typeface="Verdana" panose="020B0604030504040204" pitchFamily="34" charset="0"/>
                  </a:rPr>
                  <a:t>Guess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ACC34C-D311-EB32-4E82-102B70910A29}"/>
                </a:ext>
              </a:extLst>
            </p:cNvPr>
            <p:cNvSpPr txBox="1"/>
            <p:nvPr/>
          </p:nvSpPr>
          <p:spPr>
            <a:xfrm>
              <a:off x="12573744" y="8726566"/>
              <a:ext cx="2259037" cy="50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29" dirty="0">
                  <a:latin typeface="Verdana" panose="020B0604030504040204" pitchFamily="34" charset="0"/>
                  <a:ea typeface="Verdana" panose="020B0604030504040204" pitchFamily="34" charset="0"/>
                  <a:cs typeface="Red Hat Display" panose="020B0604020202020204" charset="0"/>
                </a:rPr>
                <a:t>Delayed Feedback</a:t>
              </a:r>
            </a:p>
            <a:p>
              <a:r>
                <a:rPr lang="en-US" sz="3429" dirty="0">
                  <a:latin typeface="Verdana" panose="020B0604030504040204" pitchFamily="34" charset="0"/>
                  <a:ea typeface="Verdana" panose="020B0604030504040204" pitchFamily="34" charset="0"/>
                  <a:cs typeface="Red Hat Display" panose="020B0604020202020204" charset="0"/>
                </a:rPr>
                <a:t>Leads to interference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88072C6-9739-8E41-284D-F1D78CD117DC}"/>
                </a:ext>
              </a:extLst>
            </p:cNvPr>
            <p:cNvSpPr txBox="1"/>
            <p:nvPr/>
          </p:nvSpPr>
          <p:spPr>
            <a:xfrm>
              <a:off x="16355543" y="9698129"/>
              <a:ext cx="1654331" cy="12009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sz="3429" dirty="0">
                  <a:latin typeface="Verdana" panose="020B0604030504040204" pitchFamily="34" charset="0"/>
                  <a:ea typeface="Verdana" panose="020B0604030504040204" pitchFamily="34" charset="0"/>
                  <a:cs typeface="Red Hat Display" panose="020B0604020202020204" charset="0"/>
                </a:rPr>
                <a:t>Two traces are encoded, but the contents of the traces differ. </a:t>
              </a:r>
            </a:p>
          </p:txBody>
        </p:sp>
      </p:grpSp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2FADB36C-5750-7F8D-8AA0-E57084C55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86559" y="440703"/>
            <a:ext cx="9665501" cy="7249125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0857BCD5-CD15-7BC8-1EC9-1B1274092666}"/>
              </a:ext>
            </a:extLst>
          </p:cNvPr>
          <p:cNvGrpSpPr/>
          <p:nvPr/>
        </p:nvGrpSpPr>
        <p:grpSpPr>
          <a:xfrm>
            <a:off x="12088513" y="23989718"/>
            <a:ext cx="14280020" cy="7117473"/>
            <a:chOff x="922652" y="9334479"/>
            <a:chExt cx="7364137" cy="363763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227142B-89B9-C1B0-1DBA-D8C8E9B76868}"/>
                </a:ext>
              </a:extLst>
            </p:cNvPr>
            <p:cNvGrpSpPr/>
            <p:nvPr/>
          </p:nvGrpSpPr>
          <p:grpSpPr>
            <a:xfrm>
              <a:off x="1856940" y="9875226"/>
              <a:ext cx="4112895" cy="2705381"/>
              <a:chOff x="1856940" y="9875226"/>
              <a:chExt cx="4112895" cy="2705381"/>
            </a:xfrm>
          </p:grpSpPr>
          <p:grpSp>
            <p:nvGrpSpPr>
              <p:cNvPr id="131" name="object 3">
                <a:extLst>
                  <a:ext uri="{FF2B5EF4-FFF2-40B4-BE49-F238E27FC236}">
                    <a16:creationId xmlns:a16="http://schemas.microsoft.com/office/drawing/2014/main" id="{5E5F308C-DAF1-EF1B-9761-4748E79FA8C3}"/>
                  </a:ext>
                </a:extLst>
              </p:cNvPr>
              <p:cNvGrpSpPr/>
              <p:nvPr/>
            </p:nvGrpSpPr>
            <p:grpSpPr>
              <a:xfrm>
                <a:off x="1856940" y="9877904"/>
                <a:ext cx="4112895" cy="2702703"/>
                <a:chOff x="1361202" y="9914223"/>
                <a:chExt cx="4112895" cy="2702703"/>
              </a:xfrm>
            </p:grpSpPr>
            <p:sp>
              <p:nvSpPr>
                <p:cNvPr id="133" name="object 4">
                  <a:extLst>
                    <a:ext uri="{FF2B5EF4-FFF2-40B4-BE49-F238E27FC236}">
                      <a16:creationId xmlns:a16="http://schemas.microsoft.com/office/drawing/2014/main" id="{8223686D-6728-0029-C054-482C62C2D9BE}"/>
                    </a:ext>
                  </a:extLst>
                </p:cNvPr>
                <p:cNvSpPr/>
                <p:nvPr/>
              </p:nvSpPr>
              <p:spPr>
                <a:xfrm>
                  <a:off x="1867307" y="10540690"/>
                  <a:ext cx="459740" cy="2075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739" h="2075815">
                      <a:moveTo>
                        <a:pt x="459555" y="0"/>
                      </a:moveTo>
                      <a:lnTo>
                        <a:pt x="0" y="0"/>
                      </a:lnTo>
                      <a:lnTo>
                        <a:pt x="0" y="2075777"/>
                      </a:lnTo>
                      <a:lnTo>
                        <a:pt x="459555" y="2075777"/>
                      </a:lnTo>
                      <a:lnTo>
                        <a:pt x="459555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</p:spPr>
              <p:txBody>
                <a:bodyPr wrap="square" lIns="0" tIns="0" rIns="0" bIns="0" rtlCol="0"/>
                <a:lstStyle/>
                <a:p>
                  <a:endParaRPr sz="5080"/>
                </a:p>
              </p:txBody>
            </p:sp>
            <p:sp>
              <p:nvSpPr>
                <p:cNvPr id="136" name="object 5">
                  <a:extLst>
                    <a:ext uri="{FF2B5EF4-FFF2-40B4-BE49-F238E27FC236}">
                      <a16:creationId xmlns:a16="http://schemas.microsoft.com/office/drawing/2014/main" id="{BFF0E41F-BE1F-0D3F-14B7-2B5125B07D76}"/>
                    </a:ext>
                  </a:extLst>
                </p:cNvPr>
                <p:cNvSpPr/>
                <p:nvPr/>
              </p:nvSpPr>
              <p:spPr>
                <a:xfrm>
                  <a:off x="1867049" y="10540366"/>
                  <a:ext cx="459740" cy="2075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739" h="2075179">
                      <a:moveTo>
                        <a:pt x="0" y="0"/>
                      </a:moveTo>
                      <a:lnTo>
                        <a:pt x="459321" y="0"/>
                      </a:lnTo>
                      <a:lnTo>
                        <a:pt x="459321" y="2074720"/>
                      </a:lnTo>
                      <a:lnTo>
                        <a:pt x="0" y="20747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436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5080"/>
                </a:p>
              </p:txBody>
            </p:sp>
            <p:sp>
              <p:nvSpPr>
                <p:cNvPr id="140" name="object 6">
                  <a:extLst>
                    <a:ext uri="{FF2B5EF4-FFF2-40B4-BE49-F238E27FC236}">
                      <a16:creationId xmlns:a16="http://schemas.microsoft.com/office/drawing/2014/main" id="{C82DF8E5-A829-28AE-1A23-3AE651D2C075}"/>
                    </a:ext>
                  </a:extLst>
                </p:cNvPr>
                <p:cNvSpPr/>
                <p:nvPr/>
              </p:nvSpPr>
              <p:spPr>
                <a:xfrm>
                  <a:off x="2083864" y="10362290"/>
                  <a:ext cx="26670" cy="35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69" h="353059">
                      <a:moveTo>
                        <a:pt x="10307" y="178310"/>
                      </a:moveTo>
                      <a:lnTo>
                        <a:pt x="10307" y="352607"/>
                      </a:lnTo>
                    </a:path>
                    <a:path w="26669" h="353059">
                      <a:moveTo>
                        <a:pt x="10307" y="178310"/>
                      </a:moveTo>
                      <a:lnTo>
                        <a:pt x="10307" y="0"/>
                      </a:lnTo>
                    </a:path>
                    <a:path w="26669" h="353059">
                      <a:moveTo>
                        <a:pt x="0" y="352607"/>
                      </a:moveTo>
                      <a:lnTo>
                        <a:pt x="26163" y="352607"/>
                      </a:lnTo>
                    </a:path>
                    <a:path w="26669" h="353059">
                      <a:moveTo>
                        <a:pt x="0" y="0"/>
                      </a:moveTo>
                      <a:lnTo>
                        <a:pt x="26163" y="0"/>
                      </a:lnTo>
                    </a:path>
                  </a:pathLst>
                </a:custGeom>
                <a:ln w="4360">
                  <a:solidFill>
                    <a:srgbClr val="595959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5080"/>
                </a:p>
              </p:txBody>
            </p:sp>
            <p:sp>
              <p:nvSpPr>
                <p:cNvPr id="141" name="object 7">
                  <a:extLst>
                    <a:ext uri="{FF2B5EF4-FFF2-40B4-BE49-F238E27FC236}">
                      <a16:creationId xmlns:a16="http://schemas.microsoft.com/office/drawing/2014/main" id="{83C23AC7-EEBF-D469-30A4-A493C05EC092}"/>
                    </a:ext>
                  </a:extLst>
                </p:cNvPr>
                <p:cNvSpPr/>
                <p:nvPr/>
              </p:nvSpPr>
              <p:spPr>
                <a:xfrm>
                  <a:off x="3920764" y="10918806"/>
                  <a:ext cx="465455" cy="1697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454" h="1697990">
                      <a:moveTo>
                        <a:pt x="465372" y="0"/>
                      </a:moveTo>
                      <a:lnTo>
                        <a:pt x="0" y="0"/>
                      </a:lnTo>
                      <a:lnTo>
                        <a:pt x="0" y="1697662"/>
                      </a:lnTo>
                      <a:lnTo>
                        <a:pt x="465372" y="1697662"/>
                      </a:lnTo>
                      <a:lnTo>
                        <a:pt x="465372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</p:spPr>
              <p:txBody>
                <a:bodyPr wrap="square" lIns="0" tIns="0" rIns="0" bIns="0" rtlCol="0"/>
                <a:lstStyle/>
                <a:p>
                  <a:endParaRPr sz="5080"/>
                </a:p>
              </p:txBody>
            </p:sp>
            <p:sp>
              <p:nvSpPr>
                <p:cNvPr id="142" name="object 8">
                  <a:extLst>
                    <a:ext uri="{FF2B5EF4-FFF2-40B4-BE49-F238E27FC236}">
                      <a16:creationId xmlns:a16="http://schemas.microsoft.com/office/drawing/2014/main" id="{C8521B13-B42B-1BAD-A4E1-1D2EE1D967AF}"/>
                    </a:ext>
                  </a:extLst>
                </p:cNvPr>
                <p:cNvSpPr/>
                <p:nvPr/>
              </p:nvSpPr>
              <p:spPr>
                <a:xfrm>
                  <a:off x="3919459" y="10918289"/>
                  <a:ext cx="465455" cy="1697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454" h="1697354">
                      <a:moveTo>
                        <a:pt x="0" y="0"/>
                      </a:moveTo>
                      <a:lnTo>
                        <a:pt x="465135" y="0"/>
                      </a:lnTo>
                      <a:lnTo>
                        <a:pt x="465135" y="1696797"/>
                      </a:lnTo>
                      <a:lnTo>
                        <a:pt x="0" y="16967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436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5080"/>
                </a:p>
              </p:txBody>
            </p:sp>
            <p:sp>
              <p:nvSpPr>
                <p:cNvPr id="143" name="object 9">
                  <a:extLst>
                    <a:ext uri="{FF2B5EF4-FFF2-40B4-BE49-F238E27FC236}">
                      <a16:creationId xmlns:a16="http://schemas.microsoft.com/office/drawing/2014/main" id="{9034FFFB-F51C-F1A5-FDF7-A182E9EFFDE6}"/>
                    </a:ext>
                  </a:extLst>
                </p:cNvPr>
                <p:cNvSpPr/>
                <p:nvPr/>
              </p:nvSpPr>
              <p:spPr>
                <a:xfrm>
                  <a:off x="4141200" y="10738451"/>
                  <a:ext cx="26670" cy="364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0" h="364490">
                      <a:moveTo>
                        <a:pt x="12244" y="180263"/>
                      </a:moveTo>
                      <a:lnTo>
                        <a:pt x="12244" y="364028"/>
                      </a:lnTo>
                    </a:path>
                    <a:path w="26670" h="364490">
                      <a:moveTo>
                        <a:pt x="12244" y="180263"/>
                      </a:moveTo>
                      <a:lnTo>
                        <a:pt x="12244" y="0"/>
                      </a:lnTo>
                    </a:path>
                    <a:path w="26670" h="364490">
                      <a:moveTo>
                        <a:pt x="0" y="364028"/>
                      </a:moveTo>
                      <a:lnTo>
                        <a:pt x="26163" y="364028"/>
                      </a:lnTo>
                    </a:path>
                    <a:path w="26670" h="364490">
                      <a:moveTo>
                        <a:pt x="0" y="0"/>
                      </a:moveTo>
                      <a:lnTo>
                        <a:pt x="26163" y="0"/>
                      </a:lnTo>
                    </a:path>
                  </a:pathLst>
                </a:custGeom>
                <a:ln w="4360">
                  <a:solidFill>
                    <a:srgbClr val="595959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5080"/>
                </a:p>
              </p:txBody>
            </p:sp>
            <p:sp>
              <p:nvSpPr>
                <p:cNvPr id="144" name="object 10">
                  <a:extLst>
                    <a:ext uri="{FF2B5EF4-FFF2-40B4-BE49-F238E27FC236}">
                      <a16:creationId xmlns:a16="http://schemas.microsoft.com/office/drawing/2014/main" id="{97D4E526-38A1-8AA5-D4D3-209944B42DA0}"/>
                    </a:ext>
                  </a:extLst>
                </p:cNvPr>
                <p:cNvSpPr/>
                <p:nvPr/>
              </p:nvSpPr>
              <p:spPr>
                <a:xfrm>
                  <a:off x="2454137" y="10166375"/>
                  <a:ext cx="459740" cy="2442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739" h="2442845">
                      <a:moveTo>
                        <a:pt x="459555" y="0"/>
                      </a:moveTo>
                      <a:lnTo>
                        <a:pt x="0" y="0"/>
                      </a:lnTo>
                      <a:lnTo>
                        <a:pt x="0" y="2442258"/>
                      </a:lnTo>
                      <a:lnTo>
                        <a:pt x="459555" y="2442258"/>
                      </a:lnTo>
                      <a:lnTo>
                        <a:pt x="459555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</p:spPr>
              <p:txBody>
                <a:bodyPr wrap="square" lIns="0" tIns="0" rIns="0" bIns="0" rtlCol="0"/>
                <a:lstStyle/>
                <a:p>
                  <a:endParaRPr sz="5080" dirty="0"/>
                </a:p>
              </p:txBody>
            </p:sp>
            <p:sp>
              <p:nvSpPr>
                <p:cNvPr id="149" name="object 11">
                  <a:extLst>
                    <a:ext uri="{FF2B5EF4-FFF2-40B4-BE49-F238E27FC236}">
                      <a16:creationId xmlns:a16="http://schemas.microsoft.com/office/drawing/2014/main" id="{2C3DBA93-2939-B552-1FF5-E279BEF89F71}"/>
                    </a:ext>
                  </a:extLst>
                </p:cNvPr>
                <p:cNvSpPr/>
                <p:nvPr/>
              </p:nvSpPr>
              <p:spPr>
                <a:xfrm>
                  <a:off x="2454283" y="10174072"/>
                  <a:ext cx="459740" cy="244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739" h="2441575">
                      <a:moveTo>
                        <a:pt x="0" y="0"/>
                      </a:moveTo>
                      <a:lnTo>
                        <a:pt x="459321" y="0"/>
                      </a:lnTo>
                      <a:lnTo>
                        <a:pt x="459321" y="2441014"/>
                      </a:lnTo>
                      <a:lnTo>
                        <a:pt x="0" y="24410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436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5080"/>
                </a:p>
              </p:txBody>
            </p:sp>
            <p:sp>
              <p:nvSpPr>
                <p:cNvPr id="150" name="object 12">
                  <a:extLst>
                    <a:ext uri="{FF2B5EF4-FFF2-40B4-BE49-F238E27FC236}">
                      <a16:creationId xmlns:a16="http://schemas.microsoft.com/office/drawing/2014/main" id="{775097D0-FC77-44A1-D056-77F874553708}"/>
                    </a:ext>
                  </a:extLst>
                </p:cNvPr>
                <p:cNvSpPr/>
                <p:nvPr/>
              </p:nvSpPr>
              <p:spPr>
                <a:xfrm>
                  <a:off x="2669698" y="10174077"/>
                  <a:ext cx="26670" cy="264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69" h="264795">
                      <a:moveTo>
                        <a:pt x="12005" y="0"/>
                      </a:moveTo>
                      <a:lnTo>
                        <a:pt x="12005" y="264217"/>
                      </a:lnTo>
                    </a:path>
                    <a:path w="26669" h="264795">
                      <a:moveTo>
                        <a:pt x="0" y="264217"/>
                      </a:moveTo>
                      <a:lnTo>
                        <a:pt x="26163" y="264217"/>
                      </a:lnTo>
                    </a:path>
                  </a:pathLst>
                </a:custGeom>
                <a:ln w="4360">
                  <a:solidFill>
                    <a:srgbClr val="595959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5080"/>
                </a:p>
              </p:txBody>
            </p:sp>
            <p:sp>
              <p:nvSpPr>
                <p:cNvPr id="151" name="object 13">
                  <a:extLst>
                    <a:ext uri="{FF2B5EF4-FFF2-40B4-BE49-F238E27FC236}">
                      <a16:creationId xmlns:a16="http://schemas.microsoft.com/office/drawing/2014/main" id="{B93D0D18-37B7-BE05-F34C-3099998F6957}"/>
                    </a:ext>
                  </a:extLst>
                </p:cNvPr>
                <p:cNvSpPr/>
                <p:nvPr/>
              </p:nvSpPr>
              <p:spPr>
                <a:xfrm>
                  <a:off x="4508297" y="11215481"/>
                  <a:ext cx="465455" cy="1401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454" h="1401445">
                      <a:moveTo>
                        <a:pt x="465372" y="0"/>
                      </a:moveTo>
                      <a:lnTo>
                        <a:pt x="0" y="0"/>
                      </a:lnTo>
                      <a:lnTo>
                        <a:pt x="0" y="1400986"/>
                      </a:lnTo>
                      <a:lnTo>
                        <a:pt x="465372" y="1400986"/>
                      </a:lnTo>
                      <a:lnTo>
                        <a:pt x="465372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</p:spPr>
              <p:txBody>
                <a:bodyPr wrap="square" lIns="0" tIns="0" rIns="0" bIns="0" rtlCol="0"/>
                <a:lstStyle/>
                <a:p>
                  <a:endParaRPr sz="5080"/>
                </a:p>
              </p:txBody>
            </p:sp>
            <p:sp>
              <p:nvSpPr>
                <p:cNvPr id="152" name="object 14">
                  <a:extLst>
                    <a:ext uri="{FF2B5EF4-FFF2-40B4-BE49-F238E27FC236}">
                      <a16:creationId xmlns:a16="http://schemas.microsoft.com/office/drawing/2014/main" id="{65841A7F-95BE-1C49-45C7-E8811430D5BB}"/>
                    </a:ext>
                  </a:extLst>
                </p:cNvPr>
                <p:cNvSpPr/>
                <p:nvPr/>
              </p:nvSpPr>
              <p:spPr>
                <a:xfrm>
                  <a:off x="4506692" y="11214813"/>
                  <a:ext cx="465455" cy="1400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454" h="1400809">
                      <a:moveTo>
                        <a:pt x="0" y="0"/>
                      </a:moveTo>
                      <a:lnTo>
                        <a:pt x="465135" y="0"/>
                      </a:lnTo>
                      <a:lnTo>
                        <a:pt x="465135" y="1400273"/>
                      </a:lnTo>
                      <a:lnTo>
                        <a:pt x="0" y="14002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436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5080"/>
                </a:p>
              </p:txBody>
            </p:sp>
            <p:sp>
              <p:nvSpPr>
                <p:cNvPr id="155" name="object 15">
                  <a:extLst>
                    <a:ext uri="{FF2B5EF4-FFF2-40B4-BE49-F238E27FC236}">
                      <a16:creationId xmlns:a16="http://schemas.microsoft.com/office/drawing/2014/main" id="{D8A54BA4-132A-401A-EA97-AF9AC56A5881}"/>
                    </a:ext>
                  </a:extLst>
                </p:cNvPr>
                <p:cNvSpPr/>
                <p:nvPr/>
              </p:nvSpPr>
              <p:spPr>
                <a:xfrm>
                  <a:off x="4727033" y="10994632"/>
                  <a:ext cx="26670" cy="439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0" h="439420">
                      <a:moveTo>
                        <a:pt x="13943" y="220734"/>
                      </a:moveTo>
                      <a:lnTo>
                        <a:pt x="13943" y="439120"/>
                      </a:lnTo>
                    </a:path>
                    <a:path w="26670" h="439420">
                      <a:moveTo>
                        <a:pt x="13943" y="220734"/>
                      </a:moveTo>
                      <a:lnTo>
                        <a:pt x="13943" y="0"/>
                      </a:lnTo>
                    </a:path>
                    <a:path w="26670" h="439420">
                      <a:moveTo>
                        <a:pt x="0" y="439120"/>
                      </a:moveTo>
                      <a:lnTo>
                        <a:pt x="26163" y="439120"/>
                      </a:lnTo>
                    </a:path>
                    <a:path w="26670" h="439420">
                      <a:moveTo>
                        <a:pt x="0" y="0"/>
                      </a:moveTo>
                      <a:lnTo>
                        <a:pt x="26163" y="0"/>
                      </a:lnTo>
                    </a:path>
                  </a:pathLst>
                </a:custGeom>
                <a:ln w="4360">
                  <a:solidFill>
                    <a:srgbClr val="595959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5080"/>
                </a:p>
              </p:txBody>
            </p:sp>
            <p:sp>
              <p:nvSpPr>
                <p:cNvPr id="156" name="object 16">
                  <a:extLst>
                    <a:ext uri="{FF2B5EF4-FFF2-40B4-BE49-F238E27FC236}">
                      <a16:creationId xmlns:a16="http://schemas.microsoft.com/office/drawing/2014/main" id="{14201B52-704A-9C4C-C0B5-6D786B760597}"/>
                    </a:ext>
                  </a:extLst>
                </p:cNvPr>
                <p:cNvSpPr/>
                <p:nvPr/>
              </p:nvSpPr>
              <p:spPr>
                <a:xfrm>
                  <a:off x="1361202" y="12616470"/>
                  <a:ext cx="411289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895">
                      <a:moveTo>
                        <a:pt x="0" y="0"/>
                      </a:moveTo>
                      <a:lnTo>
                        <a:pt x="4112573" y="0"/>
                      </a:lnTo>
                    </a:path>
                  </a:pathLst>
                </a:custGeom>
                <a:ln w="4360">
                  <a:solidFill>
                    <a:srgbClr val="D9D9D9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5080"/>
                </a:p>
              </p:txBody>
            </p:sp>
            <p:sp>
              <p:nvSpPr>
                <p:cNvPr id="158" name="object 17">
                  <a:extLst>
                    <a:ext uri="{FF2B5EF4-FFF2-40B4-BE49-F238E27FC236}">
                      <a16:creationId xmlns:a16="http://schemas.microsoft.com/office/drawing/2014/main" id="{44AEFDC6-CB52-7F09-5F97-B9BA22D9BF1F}"/>
                    </a:ext>
                  </a:extLst>
                </p:cNvPr>
                <p:cNvSpPr/>
                <p:nvPr/>
              </p:nvSpPr>
              <p:spPr>
                <a:xfrm>
                  <a:off x="2669698" y="9914223"/>
                  <a:ext cx="2667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69">
                      <a:moveTo>
                        <a:pt x="0" y="0"/>
                      </a:moveTo>
                      <a:lnTo>
                        <a:pt x="26163" y="0"/>
                      </a:lnTo>
                    </a:path>
                  </a:pathLst>
                </a:custGeom>
                <a:ln w="4360">
                  <a:solidFill>
                    <a:srgbClr val="595959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5080"/>
                </a:p>
              </p:txBody>
            </p:sp>
          </p:grpSp>
          <p:sp>
            <p:nvSpPr>
              <p:cNvPr id="132" name="object 18">
                <a:extLst>
                  <a:ext uri="{FF2B5EF4-FFF2-40B4-BE49-F238E27FC236}">
                    <a16:creationId xmlns:a16="http://schemas.microsoft.com/office/drawing/2014/main" id="{7DAC902E-845E-7A54-AD50-E501173A7B2D}"/>
                  </a:ext>
                </a:extLst>
              </p:cNvPr>
              <p:cNvSpPr/>
              <p:nvPr/>
            </p:nvSpPr>
            <p:spPr>
              <a:xfrm>
                <a:off x="3176502" y="9875226"/>
                <a:ext cx="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h="260350">
                    <a:moveTo>
                      <a:pt x="0" y="259853"/>
                    </a:moveTo>
                    <a:lnTo>
                      <a:pt x="0" y="0"/>
                    </a:lnTo>
                  </a:path>
                </a:pathLst>
              </a:custGeom>
              <a:ln w="4360">
                <a:solidFill>
                  <a:srgbClr val="595959"/>
                </a:solidFill>
              </a:ln>
            </p:spPr>
            <p:txBody>
              <a:bodyPr wrap="square" lIns="0" tIns="0" rIns="0" bIns="0" rtlCol="0"/>
              <a:lstStyle/>
              <a:p>
                <a:endParaRPr sz="5080"/>
              </a:p>
            </p:txBody>
          </p:sp>
        </p:grpSp>
        <p:sp>
          <p:nvSpPr>
            <p:cNvPr id="58" name="object 19">
              <a:extLst>
                <a:ext uri="{FF2B5EF4-FFF2-40B4-BE49-F238E27FC236}">
                  <a16:creationId xmlns:a16="http://schemas.microsoft.com/office/drawing/2014/main" id="{4706642D-AD40-D410-311E-794B0506F52E}"/>
                </a:ext>
              </a:extLst>
            </p:cNvPr>
            <p:cNvSpPr txBox="1"/>
            <p:nvPr/>
          </p:nvSpPr>
          <p:spPr>
            <a:xfrm>
              <a:off x="922652" y="9334479"/>
              <a:ext cx="1191323" cy="3335946"/>
            </a:xfrm>
            <a:prstGeom prst="rect">
              <a:avLst/>
            </a:prstGeom>
          </p:spPr>
          <p:txBody>
            <a:bodyPr vert="horz" wrap="square" lIns="0" tIns="284242" rIns="0" bIns="0" rtlCol="0">
              <a:spAutoFit/>
            </a:bodyPr>
            <a:lstStyle/>
            <a:p>
              <a:pPr marL="24191">
                <a:spcBef>
                  <a:spcPts val="2238"/>
                </a:spcBef>
              </a:pPr>
              <a:r>
                <a:rPr sz="3600" spc="-38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</a:rPr>
                <a:t>1.00</a:t>
              </a:r>
              <a:endParaRPr sz="36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endParaRPr>
            </a:p>
            <a:p>
              <a:pPr marL="24191">
                <a:spcBef>
                  <a:spcPts val="2048"/>
                </a:spcBef>
              </a:pPr>
              <a:r>
                <a:rPr sz="3600" spc="-38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</a:rPr>
                <a:t>0.95</a:t>
              </a:r>
              <a:endParaRPr sz="36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endParaRPr>
            </a:p>
            <a:p>
              <a:pPr marL="24191">
                <a:spcBef>
                  <a:spcPts val="2029"/>
                </a:spcBef>
              </a:pPr>
              <a:r>
                <a:rPr sz="3600" spc="-38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</a:rPr>
                <a:t>0.90</a:t>
              </a:r>
              <a:endParaRPr sz="36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endParaRPr>
            </a:p>
            <a:p>
              <a:pPr marL="24191">
                <a:spcBef>
                  <a:spcPts val="2048"/>
                </a:spcBef>
              </a:pPr>
              <a:r>
                <a:rPr sz="3600" spc="-38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</a:rPr>
                <a:t>0.85</a:t>
              </a:r>
              <a:endParaRPr sz="36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endParaRPr>
            </a:p>
            <a:p>
              <a:pPr marL="24191">
                <a:spcBef>
                  <a:spcPts val="2057"/>
                </a:spcBef>
              </a:pPr>
              <a:r>
                <a:rPr sz="3600" spc="-38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</a:rPr>
                <a:t>0.80</a:t>
              </a:r>
              <a:endParaRPr sz="36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endParaRPr>
            </a:p>
            <a:p>
              <a:pPr marL="24191">
                <a:spcBef>
                  <a:spcPts val="2029"/>
                </a:spcBef>
              </a:pPr>
              <a:r>
                <a:rPr sz="3600" spc="-38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</a:rPr>
                <a:t>0.75</a:t>
              </a:r>
              <a:endParaRPr sz="36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endParaRPr>
            </a:p>
            <a:p>
              <a:pPr marL="24191">
                <a:spcBef>
                  <a:spcPts val="2048"/>
                </a:spcBef>
              </a:pPr>
              <a:r>
                <a:rPr sz="3600" spc="-38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</a:rPr>
                <a:t>0.70</a:t>
              </a:r>
              <a:endParaRPr sz="36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endParaRPr>
            </a:p>
            <a:p>
              <a:pPr marL="24191">
                <a:spcBef>
                  <a:spcPts val="2048"/>
                </a:spcBef>
              </a:pPr>
              <a:r>
                <a:rPr sz="3600" spc="-38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</a:rPr>
                <a:t>0.65</a:t>
              </a:r>
              <a:endParaRPr sz="36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endParaRPr>
            </a:p>
          </p:txBody>
        </p:sp>
        <p:sp>
          <p:nvSpPr>
            <p:cNvPr id="59" name="object 20">
              <a:extLst>
                <a:ext uri="{FF2B5EF4-FFF2-40B4-BE49-F238E27FC236}">
                  <a16:creationId xmlns:a16="http://schemas.microsoft.com/office/drawing/2014/main" id="{6B43BA6B-15E1-A46C-0437-00DD2EA4FEEA}"/>
                </a:ext>
              </a:extLst>
            </p:cNvPr>
            <p:cNvSpPr txBox="1"/>
            <p:nvPr/>
          </p:nvSpPr>
          <p:spPr>
            <a:xfrm>
              <a:off x="2222062" y="12701923"/>
              <a:ext cx="1323340" cy="259050"/>
            </a:xfrm>
            <a:prstGeom prst="rect">
              <a:avLst/>
            </a:prstGeom>
          </p:spPr>
          <p:txBody>
            <a:bodyPr vert="horz" wrap="square" lIns="0" tIns="22981" rIns="0" bIns="0" rtlCol="0">
              <a:spAutoFit/>
            </a:bodyPr>
            <a:lstStyle/>
            <a:p>
              <a:pPr marL="24191">
                <a:spcBef>
                  <a:spcPts val="181"/>
                </a:spcBef>
              </a:pPr>
              <a:r>
                <a:rPr sz="3143" dirty="0">
                  <a:latin typeface="Calibri"/>
                  <a:cs typeface="Calibri"/>
                </a:rPr>
                <a:t>Initially</a:t>
              </a:r>
              <a:r>
                <a:rPr sz="3143" spc="-114" dirty="0">
                  <a:latin typeface="Calibri"/>
                  <a:cs typeface="Calibri"/>
                </a:rPr>
                <a:t> </a:t>
              </a:r>
              <a:r>
                <a:rPr sz="3143" spc="-19" dirty="0">
                  <a:latin typeface="Calibri"/>
                  <a:cs typeface="Calibri"/>
                </a:rPr>
                <a:t>Correct</a:t>
              </a:r>
              <a:endParaRPr sz="3143" dirty="0">
                <a:latin typeface="Calibri"/>
                <a:cs typeface="Calibri"/>
              </a:endParaRPr>
            </a:p>
          </p:txBody>
        </p:sp>
        <p:sp>
          <p:nvSpPr>
            <p:cNvPr id="60" name="object 21">
              <a:extLst>
                <a:ext uri="{FF2B5EF4-FFF2-40B4-BE49-F238E27FC236}">
                  <a16:creationId xmlns:a16="http://schemas.microsoft.com/office/drawing/2014/main" id="{4326FD62-AAD3-301A-CF56-4EA00D1C0701}"/>
                </a:ext>
              </a:extLst>
            </p:cNvPr>
            <p:cNvSpPr txBox="1"/>
            <p:nvPr/>
          </p:nvSpPr>
          <p:spPr>
            <a:xfrm>
              <a:off x="4236577" y="12713061"/>
              <a:ext cx="1463040" cy="259050"/>
            </a:xfrm>
            <a:prstGeom prst="rect">
              <a:avLst/>
            </a:prstGeom>
          </p:spPr>
          <p:txBody>
            <a:bodyPr vert="horz" wrap="square" lIns="0" tIns="22981" rIns="0" bIns="0" rtlCol="0">
              <a:spAutoFit/>
            </a:bodyPr>
            <a:lstStyle/>
            <a:p>
              <a:pPr marL="24191">
                <a:spcBef>
                  <a:spcPts val="181"/>
                </a:spcBef>
              </a:pPr>
              <a:r>
                <a:rPr sz="3143" dirty="0">
                  <a:latin typeface="Calibri"/>
                  <a:cs typeface="Calibri"/>
                </a:rPr>
                <a:t>Initially</a:t>
              </a:r>
              <a:r>
                <a:rPr sz="3143" spc="-114" dirty="0">
                  <a:latin typeface="Calibri"/>
                  <a:cs typeface="Calibri"/>
                </a:rPr>
                <a:t> </a:t>
              </a:r>
              <a:r>
                <a:rPr sz="3143" spc="-19" dirty="0">
                  <a:latin typeface="Calibri"/>
                  <a:cs typeface="Calibri"/>
                </a:rPr>
                <a:t>Incorrect</a:t>
              </a:r>
              <a:endParaRPr sz="3143" dirty="0">
                <a:latin typeface="Calibri"/>
                <a:cs typeface="Calibri"/>
              </a:endParaRPr>
            </a:p>
          </p:txBody>
        </p:sp>
        <p:sp>
          <p:nvSpPr>
            <p:cNvPr id="61" name="object 31">
              <a:extLst>
                <a:ext uri="{FF2B5EF4-FFF2-40B4-BE49-F238E27FC236}">
                  <a16:creationId xmlns:a16="http://schemas.microsoft.com/office/drawing/2014/main" id="{5EE2D150-185B-5A13-92E8-2D9C1C2EA436}"/>
                </a:ext>
              </a:extLst>
            </p:cNvPr>
            <p:cNvSpPr txBox="1"/>
            <p:nvPr/>
          </p:nvSpPr>
          <p:spPr>
            <a:xfrm>
              <a:off x="4485368" y="10437256"/>
              <a:ext cx="387985" cy="259050"/>
            </a:xfrm>
            <a:prstGeom prst="rect">
              <a:avLst/>
            </a:prstGeom>
          </p:spPr>
          <p:txBody>
            <a:bodyPr vert="horz" wrap="square" lIns="0" tIns="22981" rIns="0" bIns="0" rtlCol="0">
              <a:spAutoFit/>
            </a:bodyPr>
            <a:lstStyle/>
            <a:p>
              <a:pPr marL="24191">
                <a:spcBef>
                  <a:spcPts val="181"/>
                </a:spcBef>
              </a:pPr>
              <a:r>
                <a:rPr sz="3143" spc="-48" dirty="0">
                  <a:solidFill>
                    <a:srgbClr val="FF0000"/>
                  </a:solidFill>
                  <a:latin typeface="Calibri"/>
                  <a:cs typeface="Calibri"/>
                </a:rPr>
                <a:t>52%</a:t>
              </a:r>
              <a:endParaRPr sz="3143" dirty="0">
                <a:latin typeface="Calibri"/>
                <a:cs typeface="Calibri"/>
              </a:endParaRPr>
            </a:p>
          </p:txBody>
        </p:sp>
        <p:sp>
          <p:nvSpPr>
            <p:cNvPr id="62" name="object 32">
              <a:extLst>
                <a:ext uri="{FF2B5EF4-FFF2-40B4-BE49-F238E27FC236}">
                  <a16:creationId xmlns:a16="http://schemas.microsoft.com/office/drawing/2014/main" id="{B772721C-0F0B-6A05-FD8E-356E2F7A83E2}"/>
                </a:ext>
              </a:extLst>
            </p:cNvPr>
            <p:cNvSpPr txBox="1"/>
            <p:nvPr/>
          </p:nvSpPr>
          <p:spPr>
            <a:xfrm>
              <a:off x="5067152" y="10638621"/>
              <a:ext cx="387985" cy="259050"/>
            </a:xfrm>
            <a:prstGeom prst="rect">
              <a:avLst/>
            </a:prstGeom>
          </p:spPr>
          <p:txBody>
            <a:bodyPr vert="horz" wrap="square" lIns="0" tIns="22981" rIns="0" bIns="0" rtlCol="0">
              <a:spAutoFit/>
            </a:bodyPr>
            <a:lstStyle/>
            <a:p>
              <a:pPr marL="24191">
                <a:spcBef>
                  <a:spcPts val="181"/>
                </a:spcBef>
              </a:pPr>
              <a:r>
                <a:rPr sz="3143" spc="-48" dirty="0">
                  <a:solidFill>
                    <a:srgbClr val="FF0000"/>
                  </a:solidFill>
                  <a:latin typeface="Calibri"/>
                  <a:cs typeface="Calibri"/>
                </a:rPr>
                <a:t>42%</a:t>
              </a:r>
              <a:endParaRPr sz="3143" dirty="0">
                <a:latin typeface="Calibri"/>
                <a:cs typeface="Calibri"/>
              </a:endParaRPr>
            </a:p>
          </p:txBody>
        </p:sp>
        <p:sp>
          <p:nvSpPr>
            <p:cNvPr id="63" name="object 33">
              <a:extLst>
                <a:ext uri="{FF2B5EF4-FFF2-40B4-BE49-F238E27FC236}">
                  <a16:creationId xmlns:a16="http://schemas.microsoft.com/office/drawing/2014/main" id="{23909BA7-AB18-A6C2-BFB9-BC11DF8CD463}"/>
                </a:ext>
              </a:extLst>
            </p:cNvPr>
            <p:cNvSpPr txBox="1"/>
            <p:nvPr/>
          </p:nvSpPr>
          <p:spPr>
            <a:xfrm>
              <a:off x="5886904" y="11183514"/>
              <a:ext cx="1796414" cy="499582"/>
            </a:xfrm>
            <a:prstGeom prst="rect">
              <a:avLst/>
            </a:prstGeom>
            <a:solidFill>
              <a:srgbClr val="FFFFFF"/>
            </a:solidFill>
            <a:ln w="4360">
              <a:solidFill>
                <a:srgbClr val="000000"/>
              </a:solidFill>
            </a:ln>
          </p:spPr>
          <p:txBody>
            <a:bodyPr vert="horz" wrap="square" lIns="0" tIns="18143" rIns="0" bIns="0" rtlCol="0">
              <a:spAutoFit/>
            </a:bodyPr>
            <a:lstStyle/>
            <a:p>
              <a:pPr marL="1210" algn="ctr">
                <a:lnSpc>
                  <a:spcPts val="3762"/>
                </a:lnSpc>
                <a:spcBef>
                  <a:spcPts val="143"/>
                </a:spcBef>
              </a:pPr>
              <a:r>
                <a:rPr sz="3143" spc="-19" dirty="0">
                  <a:latin typeface="Calibri"/>
                  <a:cs typeface="Calibri"/>
                </a:rPr>
                <a:t>Interaction</a:t>
              </a:r>
              <a:endParaRPr sz="3143">
                <a:latin typeface="Calibri"/>
                <a:cs typeface="Calibri"/>
              </a:endParaRPr>
            </a:p>
            <a:p>
              <a:pPr marL="1210" algn="ctr">
                <a:lnSpc>
                  <a:spcPts val="3762"/>
                </a:lnSpc>
              </a:pPr>
              <a:r>
                <a:rPr sz="3143" i="1" dirty="0">
                  <a:latin typeface="Calibri"/>
                  <a:cs typeface="Calibri"/>
                </a:rPr>
                <a:t>p</a:t>
              </a:r>
              <a:r>
                <a:rPr sz="3143" i="1" spc="-48" dirty="0">
                  <a:latin typeface="Calibri"/>
                  <a:cs typeface="Calibri"/>
                </a:rPr>
                <a:t> </a:t>
              </a:r>
              <a:r>
                <a:rPr sz="3143" dirty="0">
                  <a:latin typeface="Calibri"/>
                  <a:cs typeface="Calibri"/>
                </a:rPr>
                <a:t>&lt;</a:t>
              </a:r>
              <a:r>
                <a:rPr sz="3143" spc="-38" dirty="0">
                  <a:latin typeface="Calibri"/>
                  <a:cs typeface="Calibri"/>
                </a:rPr>
                <a:t> </a:t>
              </a:r>
              <a:r>
                <a:rPr sz="3143" dirty="0">
                  <a:latin typeface="Calibri"/>
                  <a:cs typeface="Calibri"/>
                </a:rPr>
                <a:t>.001;</a:t>
              </a:r>
              <a:r>
                <a:rPr sz="3143" spc="-38" dirty="0">
                  <a:latin typeface="Calibri"/>
                  <a:cs typeface="Calibri"/>
                </a:rPr>
                <a:t> </a:t>
              </a:r>
              <a:r>
                <a:rPr sz="3143" dirty="0">
                  <a:latin typeface="Calibri"/>
                  <a:cs typeface="Calibri"/>
                </a:rPr>
                <a:t>η</a:t>
              </a:r>
              <a:r>
                <a:rPr sz="3143" baseline="-17676" dirty="0">
                  <a:latin typeface="Calibri"/>
                  <a:cs typeface="Calibri"/>
                </a:rPr>
                <a:t>p</a:t>
              </a:r>
              <a:r>
                <a:rPr sz="3143" baseline="25252" dirty="0">
                  <a:latin typeface="Calibri"/>
                  <a:cs typeface="Calibri"/>
                </a:rPr>
                <a:t>2</a:t>
              </a:r>
              <a:r>
                <a:rPr sz="3143" spc="286" baseline="25252" dirty="0">
                  <a:latin typeface="Calibri"/>
                  <a:cs typeface="Calibri"/>
                </a:rPr>
                <a:t> </a:t>
              </a:r>
              <a:r>
                <a:rPr sz="3143" dirty="0">
                  <a:latin typeface="Calibri"/>
                  <a:cs typeface="Calibri"/>
                </a:rPr>
                <a:t>=</a:t>
              </a:r>
              <a:r>
                <a:rPr sz="3143" spc="-38" dirty="0">
                  <a:latin typeface="Calibri"/>
                  <a:cs typeface="Calibri"/>
                </a:rPr>
                <a:t> </a:t>
              </a:r>
              <a:r>
                <a:rPr sz="3143" spc="-48" dirty="0">
                  <a:latin typeface="Calibri"/>
                  <a:cs typeface="Calibri"/>
                </a:rPr>
                <a:t>.17</a:t>
              </a:r>
              <a:endParaRPr sz="3143">
                <a:latin typeface="Calibri"/>
                <a:cs typeface="Calibri"/>
              </a:endParaRPr>
            </a:p>
          </p:txBody>
        </p:sp>
        <p:sp>
          <p:nvSpPr>
            <p:cNvPr id="128" name="object 47">
              <a:extLst>
                <a:ext uri="{FF2B5EF4-FFF2-40B4-BE49-F238E27FC236}">
                  <a16:creationId xmlns:a16="http://schemas.microsoft.com/office/drawing/2014/main" id="{BEDE4597-FD79-50FB-07CF-814031FA209F}"/>
                </a:ext>
              </a:extLst>
            </p:cNvPr>
            <p:cNvSpPr txBox="1"/>
            <p:nvPr/>
          </p:nvSpPr>
          <p:spPr>
            <a:xfrm>
              <a:off x="3830852" y="9946096"/>
              <a:ext cx="2102485" cy="259050"/>
            </a:xfrm>
            <a:prstGeom prst="rect">
              <a:avLst/>
            </a:prstGeom>
          </p:spPr>
          <p:txBody>
            <a:bodyPr vert="horz" wrap="square" lIns="0" tIns="22981" rIns="0" bIns="0" rtlCol="0">
              <a:spAutoFit/>
            </a:bodyPr>
            <a:lstStyle/>
            <a:p>
              <a:pPr marL="24191">
                <a:spcBef>
                  <a:spcPts val="181"/>
                </a:spcBef>
              </a:pPr>
              <a:r>
                <a:rPr sz="3143" spc="-19" dirty="0">
                  <a:solidFill>
                    <a:srgbClr val="FF0000"/>
                  </a:solidFill>
                  <a:latin typeface="Calibri"/>
                  <a:cs typeface="Calibri"/>
                </a:rPr>
                <a:t>Repeated</a:t>
              </a:r>
              <a:r>
                <a:rPr sz="3143" spc="-152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sz="3143" dirty="0">
                  <a:solidFill>
                    <a:srgbClr val="FF0000"/>
                  </a:solidFill>
                  <a:latin typeface="Calibri"/>
                  <a:cs typeface="Calibri"/>
                </a:rPr>
                <a:t>Original</a:t>
              </a:r>
              <a:r>
                <a:rPr sz="3143" spc="-152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sz="3143" spc="-19" dirty="0">
                  <a:solidFill>
                    <a:srgbClr val="FF0000"/>
                  </a:solidFill>
                  <a:latin typeface="Calibri"/>
                  <a:cs typeface="Calibri"/>
                </a:rPr>
                <a:t>Guess</a:t>
              </a:r>
              <a:endParaRPr sz="3143" dirty="0">
                <a:latin typeface="Calibri"/>
                <a:cs typeface="Calibri"/>
              </a:endParaRPr>
            </a:p>
          </p:txBody>
        </p:sp>
        <p:sp>
          <p:nvSpPr>
            <p:cNvPr id="129" name="object 48">
              <a:extLst>
                <a:ext uri="{FF2B5EF4-FFF2-40B4-BE49-F238E27FC236}">
                  <a16:creationId xmlns:a16="http://schemas.microsoft.com/office/drawing/2014/main" id="{9E719FC1-65E2-A2FA-0172-092F84E115BA}"/>
                </a:ext>
              </a:extLst>
            </p:cNvPr>
            <p:cNvSpPr txBox="1"/>
            <p:nvPr/>
          </p:nvSpPr>
          <p:spPr>
            <a:xfrm>
              <a:off x="6191770" y="9946096"/>
              <a:ext cx="2095019" cy="762545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349559" marR="9676" indent="-326578">
                <a:lnSpc>
                  <a:spcPct val="150000"/>
                </a:lnSpc>
                <a:spcBef>
                  <a:spcPts val="200"/>
                </a:spcBef>
              </a:pPr>
              <a:r>
                <a:rPr sz="2400" b="1" spc="-19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</a:rPr>
                <a:t>Feedback</a:t>
              </a:r>
              <a:r>
                <a:rPr sz="2400" b="1" spc="-76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</a:rPr>
                <a:t> </a:t>
              </a:r>
              <a:r>
                <a:rPr sz="2400" b="1" spc="-19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</a:rPr>
                <a:t>Timing</a:t>
              </a:r>
              <a:endParaRPr lang="en-US" sz="2400" b="1" spc="-19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endParaRPr>
            </a:p>
            <a:p>
              <a:pPr marL="349559" marR="9676" indent="-326578">
                <a:lnSpc>
                  <a:spcPct val="150000"/>
                </a:lnSpc>
                <a:spcBef>
                  <a:spcPts val="200"/>
                </a:spcBef>
              </a:pPr>
              <a:r>
                <a:rPr lang="en-US" sz="2000" spc="-19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</a:rPr>
                <a:t>    </a:t>
              </a:r>
              <a:r>
                <a:rPr sz="2000" spc="-19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</a:rPr>
                <a:t>Immediate</a:t>
              </a:r>
              <a:endParaRPr lang="en-US" sz="2000" spc="-19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endParaRPr>
            </a:p>
            <a:p>
              <a:pPr marL="349559" marR="9676" indent="-326578">
                <a:lnSpc>
                  <a:spcPct val="150000"/>
                </a:lnSpc>
                <a:spcBef>
                  <a:spcPts val="200"/>
                </a:spcBef>
              </a:pPr>
              <a:r>
                <a:rPr lang="en-US" sz="2000" spc="-19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</a:rPr>
                <a:t>    </a:t>
              </a:r>
              <a:r>
                <a:rPr sz="2000" spc="-19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</a:rPr>
                <a:t>Delayed</a:t>
              </a:r>
              <a:endParaRPr sz="20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endParaRPr>
            </a:p>
          </p:txBody>
        </p:sp>
        <p:sp>
          <p:nvSpPr>
            <p:cNvPr id="130" name="object 144">
              <a:extLst>
                <a:ext uri="{FF2B5EF4-FFF2-40B4-BE49-F238E27FC236}">
                  <a16:creationId xmlns:a16="http://schemas.microsoft.com/office/drawing/2014/main" id="{09ABB002-7FCE-847D-43BA-9BAFF00B193C}"/>
                </a:ext>
              </a:extLst>
            </p:cNvPr>
            <p:cNvSpPr txBox="1"/>
            <p:nvPr/>
          </p:nvSpPr>
          <p:spPr>
            <a:xfrm>
              <a:off x="6071160" y="11878899"/>
              <a:ext cx="1549400" cy="754679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24191" marR="9676">
                <a:lnSpc>
                  <a:spcPct val="99600"/>
                </a:lnSpc>
                <a:spcBef>
                  <a:spcPts val="200"/>
                </a:spcBef>
              </a:pPr>
              <a:r>
                <a:rPr sz="3143" dirty="0">
                  <a:solidFill>
                    <a:srgbClr val="FF0000"/>
                  </a:solidFill>
                  <a:latin typeface="Calibri"/>
                  <a:cs typeface="Calibri"/>
                </a:rPr>
                <a:t>More</a:t>
              </a:r>
              <a:r>
                <a:rPr sz="3143" spc="-143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sz="3143" spc="-19" dirty="0">
                  <a:solidFill>
                    <a:srgbClr val="FF0000"/>
                  </a:solidFill>
                  <a:latin typeface="Calibri"/>
                  <a:cs typeface="Calibri"/>
                </a:rPr>
                <a:t>commission errors</a:t>
              </a:r>
              <a:r>
                <a:rPr sz="3143" spc="-105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sz="3143" spc="-19" dirty="0">
                  <a:solidFill>
                    <a:srgbClr val="FF0000"/>
                  </a:solidFill>
                  <a:latin typeface="Calibri"/>
                  <a:cs typeface="Calibri"/>
                </a:rPr>
                <a:t>despite better</a:t>
              </a:r>
              <a:r>
                <a:rPr sz="3143" spc="-133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sz="3143" spc="-19" dirty="0">
                  <a:solidFill>
                    <a:srgbClr val="FF0000"/>
                  </a:solidFill>
                  <a:latin typeface="Calibri"/>
                  <a:cs typeface="Calibri"/>
                </a:rPr>
                <a:t>memory</a:t>
              </a:r>
              <a:endParaRPr sz="3143" dirty="0">
                <a:latin typeface="Calibri"/>
                <a:cs typeface="Calibri"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483F27C-C8A7-1CDE-DC76-C286E5A707E9}"/>
              </a:ext>
            </a:extLst>
          </p:cNvPr>
          <p:cNvGrpSpPr/>
          <p:nvPr/>
        </p:nvGrpSpPr>
        <p:grpSpPr>
          <a:xfrm>
            <a:off x="25295521" y="24863833"/>
            <a:ext cx="9343261" cy="6544663"/>
            <a:chOff x="9195720" y="13917424"/>
            <a:chExt cx="4674218" cy="3141738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9082AB4B-A2E0-14C7-FF4A-8FB704545004}"/>
                </a:ext>
              </a:extLst>
            </p:cNvPr>
            <p:cNvGrpSpPr/>
            <p:nvPr/>
          </p:nvGrpSpPr>
          <p:grpSpPr>
            <a:xfrm>
              <a:off x="9195720" y="13917424"/>
              <a:ext cx="4674218" cy="3141738"/>
              <a:chOff x="9195720" y="13917424"/>
              <a:chExt cx="4674218" cy="3141738"/>
            </a:xfrm>
          </p:grpSpPr>
          <p:sp>
            <p:nvSpPr>
              <p:cNvPr id="180" name="object 236">
                <a:extLst>
                  <a:ext uri="{FF2B5EF4-FFF2-40B4-BE49-F238E27FC236}">
                    <a16:creationId xmlns:a16="http://schemas.microsoft.com/office/drawing/2014/main" id="{E2BF62EE-E1E5-F1B3-C6E1-809925841B8E}"/>
                  </a:ext>
                </a:extLst>
              </p:cNvPr>
              <p:cNvSpPr txBox="1"/>
              <p:nvPr/>
            </p:nvSpPr>
            <p:spPr>
              <a:xfrm>
                <a:off x="9195720" y="13917424"/>
                <a:ext cx="623891" cy="2968292"/>
              </a:xfrm>
              <a:prstGeom prst="rect">
                <a:avLst/>
              </a:prstGeom>
            </p:spPr>
            <p:txBody>
              <a:bodyPr vert="horz" wrap="square" lIns="0" tIns="279404" rIns="0" bIns="0" rtlCol="0">
                <a:spAutoFit/>
              </a:bodyPr>
              <a:lstStyle/>
              <a:p>
                <a:pPr marL="24191">
                  <a:spcBef>
                    <a:spcPts val="2200"/>
                  </a:spcBef>
                </a:pPr>
                <a:r>
                  <a:rPr sz="3600" spc="-38" dirty="0">
                    <a:latin typeface="Verdana" panose="020B0604030504040204" pitchFamily="34" charset="0"/>
                    <a:ea typeface="Verdana" panose="020B0604030504040204" pitchFamily="34" charset="0"/>
                    <a:cs typeface="Calibri"/>
                  </a:rPr>
                  <a:t>0.90</a:t>
                </a:r>
                <a:endParaRPr sz="3600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</a:endParaRPr>
              </a:p>
              <a:p>
                <a:pPr marL="24191">
                  <a:spcBef>
                    <a:spcPts val="2000"/>
                  </a:spcBef>
                </a:pPr>
                <a:r>
                  <a:rPr sz="3600" spc="-38" dirty="0">
                    <a:latin typeface="Verdana" panose="020B0604030504040204" pitchFamily="34" charset="0"/>
                    <a:ea typeface="Verdana" panose="020B0604030504040204" pitchFamily="34" charset="0"/>
                    <a:cs typeface="Calibri"/>
                  </a:rPr>
                  <a:t>0.80</a:t>
                </a:r>
                <a:endParaRPr sz="3600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</a:endParaRPr>
              </a:p>
              <a:p>
                <a:pPr marL="24191">
                  <a:spcBef>
                    <a:spcPts val="2010"/>
                  </a:spcBef>
                </a:pPr>
                <a:r>
                  <a:rPr sz="3600" spc="-38" dirty="0">
                    <a:latin typeface="Verdana" panose="020B0604030504040204" pitchFamily="34" charset="0"/>
                    <a:ea typeface="Verdana" panose="020B0604030504040204" pitchFamily="34" charset="0"/>
                    <a:cs typeface="Calibri"/>
                  </a:rPr>
                  <a:t>0.70</a:t>
                </a:r>
                <a:endParaRPr sz="3600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</a:endParaRPr>
              </a:p>
              <a:p>
                <a:pPr marL="24191">
                  <a:spcBef>
                    <a:spcPts val="1991"/>
                  </a:spcBef>
                </a:pPr>
                <a:r>
                  <a:rPr sz="3600" spc="-38" dirty="0">
                    <a:latin typeface="Verdana" panose="020B0604030504040204" pitchFamily="34" charset="0"/>
                    <a:ea typeface="Verdana" panose="020B0604030504040204" pitchFamily="34" charset="0"/>
                    <a:cs typeface="Calibri"/>
                  </a:rPr>
                  <a:t>0.60</a:t>
                </a:r>
                <a:endParaRPr sz="3600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</a:endParaRPr>
              </a:p>
              <a:p>
                <a:pPr marL="24191">
                  <a:spcBef>
                    <a:spcPts val="2010"/>
                  </a:spcBef>
                </a:pPr>
                <a:r>
                  <a:rPr sz="3600" spc="-38" dirty="0">
                    <a:latin typeface="Verdana" panose="020B0604030504040204" pitchFamily="34" charset="0"/>
                    <a:ea typeface="Verdana" panose="020B0604030504040204" pitchFamily="34" charset="0"/>
                    <a:cs typeface="Calibri"/>
                  </a:rPr>
                  <a:t>0.50</a:t>
                </a:r>
                <a:endParaRPr sz="3600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</a:endParaRPr>
              </a:p>
              <a:p>
                <a:pPr marL="24191">
                  <a:spcBef>
                    <a:spcPts val="2000"/>
                  </a:spcBef>
                </a:pPr>
                <a:r>
                  <a:rPr sz="3600" spc="-38" dirty="0">
                    <a:latin typeface="Verdana" panose="020B0604030504040204" pitchFamily="34" charset="0"/>
                    <a:ea typeface="Verdana" panose="020B0604030504040204" pitchFamily="34" charset="0"/>
                    <a:cs typeface="Calibri"/>
                  </a:rPr>
                  <a:t>0.40</a:t>
                </a:r>
                <a:endParaRPr sz="3600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</a:endParaRPr>
              </a:p>
              <a:p>
                <a:pPr marL="24191">
                  <a:spcBef>
                    <a:spcPts val="2010"/>
                  </a:spcBef>
                </a:pPr>
                <a:r>
                  <a:rPr sz="3600" spc="-38" dirty="0">
                    <a:latin typeface="Verdana" panose="020B0604030504040204" pitchFamily="34" charset="0"/>
                    <a:ea typeface="Verdana" panose="020B0604030504040204" pitchFamily="34" charset="0"/>
                    <a:cs typeface="Calibri"/>
                  </a:rPr>
                  <a:t>0.30</a:t>
                </a:r>
                <a:endParaRPr sz="3600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</a:endParaRPr>
              </a:p>
            </p:txBody>
          </p:sp>
          <p:sp>
            <p:nvSpPr>
              <p:cNvPr id="181" name="object 238">
                <a:extLst>
                  <a:ext uri="{FF2B5EF4-FFF2-40B4-BE49-F238E27FC236}">
                    <a16:creationId xmlns:a16="http://schemas.microsoft.com/office/drawing/2014/main" id="{03A3F015-0392-E650-A9C3-0A345ADB2687}"/>
                  </a:ext>
                </a:extLst>
              </p:cNvPr>
              <p:cNvSpPr txBox="1"/>
              <p:nvPr/>
            </p:nvSpPr>
            <p:spPr>
              <a:xfrm>
                <a:off x="10282949" y="16795165"/>
                <a:ext cx="1323340" cy="263997"/>
              </a:xfrm>
              <a:prstGeom prst="rect">
                <a:avLst/>
              </a:prstGeom>
            </p:spPr>
            <p:txBody>
              <a:bodyPr vert="horz" wrap="square" lIns="0" tIns="22981" rIns="0" bIns="0" rtlCol="0">
                <a:spAutoFit/>
              </a:bodyPr>
              <a:lstStyle/>
              <a:p>
                <a:pPr marL="24191">
                  <a:spcBef>
                    <a:spcPts val="181"/>
                  </a:spcBef>
                </a:pPr>
                <a:r>
                  <a:rPr sz="3143" dirty="0">
                    <a:latin typeface="Calibri"/>
                    <a:cs typeface="Calibri"/>
                  </a:rPr>
                  <a:t>Initially</a:t>
                </a:r>
                <a:r>
                  <a:rPr sz="3143" spc="-114" dirty="0">
                    <a:latin typeface="Calibri"/>
                    <a:cs typeface="Calibri"/>
                  </a:rPr>
                  <a:t> </a:t>
                </a:r>
                <a:r>
                  <a:rPr sz="3143" spc="-19" dirty="0">
                    <a:latin typeface="Calibri"/>
                    <a:cs typeface="Calibri"/>
                  </a:rPr>
                  <a:t>Correct</a:t>
                </a:r>
                <a:endParaRPr sz="3143">
                  <a:latin typeface="Calibri"/>
                  <a:cs typeface="Calibri"/>
                </a:endParaRPr>
              </a:p>
            </p:txBody>
          </p:sp>
          <p:sp>
            <p:nvSpPr>
              <p:cNvPr id="182" name="object 239">
                <a:extLst>
                  <a:ext uri="{FF2B5EF4-FFF2-40B4-BE49-F238E27FC236}">
                    <a16:creationId xmlns:a16="http://schemas.microsoft.com/office/drawing/2014/main" id="{546FF0D7-64EE-FAA2-88C5-75049C9A8C0C}"/>
                  </a:ext>
                </a:extLst>
              </p:cNvPr>
              <p:cNvSpPr txBox="1"/>
              <p:nvPr/>
            </p:nvSpPr>
            <p:spPr>
              <a:xfrm>
                <a:off x="12406898" y="16795165"/>
                <a:ext cx="1463040" cy="263997"/>
              </a:xfrm>
              <a:prstGeom prst="rect">
                <a:avLst/>
              </a:prstGeom>
            </p:spPr>
            <p:txBody>
              <a:bodyPr vert="horz" wrap="square" lIns="0" tIns="22981" rIns="0" bIns="0" rtlCol="0">
                <a:spAutoFit/>
              </a:bodyPr>
              <a:lstStyle/>
              <a:p>
                <a:pPr marL="24191">
                  <a:spcBef>
                    <a:spcPts val="181"/>
                  </a:spcBef>
                </a:pPr>
                <a:r>
                  <a:rPr sz="3143" dirty="0">
                    <a:latin typeface="Calibri"/>
                    <a:cs typeface="Calibri"/>
                  </a:rPr>
                  <a:t>Initially</a:t>
                </a:r>
                <a:r>
                  <a:rPr sz="3143" spc="-114" dirty="0">
                    <a:latin typeface="Calibri"/>
                    <a:cs typeface="Calibri"/>
                  </a:rPr>
                  <a:t> </a:t>
                </a:r>
                <a:r>
                  <a:rPr sz="3143" spc="-19" dirty="0">
                    <a:latin typeface="Calibri"/>
                    <a:cs typeface="Calibri"/>
                  </a:rPr>
                  <a:t>Incorrect</a:t>
                </a:r>
                <a:endParaRPr sz="3143">
                  <a:latin typeface="Calibri"/>
                  <a:cs typeface="Calibri"/>
                </a:endParaRPr>
              </a:p>
            </p:txBody>
          </p:sp>
        </p:grpSp>
        <p:grpSp>
          <p:nvGrpSpPr>
            <p:cNvPr id="161" name="object 220">
              <a:extLst>
                <a:ext uri="{FF2B5EF4-FFF2-40B4-BE49-F238E27FC236}">
                  <a16:creationId xmlns:a16="http://schemas.microsoft.com/office/drawing/2014/main" id="{79873DF4-A535-829D-839B-C805ACA543E0}"/>
                </a:ext>
              </a:extLst>
            </p:cNvPr>
            <p:cNvGrpSpPr/>
            <p:nvPr/>
          </p:nvGrpSpPr>
          <p:grpSpPr>
            <a:xfrm>
              <a:off x="9819814" y="14371684"/>
              <a:ext cx="4021873" cy="2314870"/>
              <a:chOff x="9819814" y="14371684"/>
              <a:chExt cx="4021873" cy="2314870"/>
            </a:xfrm>
          </p:grpSpPr>
          <p:sp>
            <p:nvSpPr>
              <p:cNvPr id="163" name="object 221">
                <a:extLst>
                  <a:ext uri="{FF2B5EF4-FFF2-40B4-BE49-F238E27FC236}">
                    <a16:creationId xmlns:a16="http://schemas.microsoft.com/office/drawing/2014/main" id="{AC0E8DDB-54DC-A3BC-0F58-592B5F97E754}"/>
                  </a:ext>
                </a:extLst>
              </p:cNvPr>
              <p:cNvSpPr/>
              <p:nvPr/>
            </p:nvSpPr>
            <p:spPr>
              <a:xfrm>
                <a:off x="10389445" y="14624336"/>
                <a:ext cx="488950" cy="2061845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2061844">
                    <a:moveTo>
                      <a:pt x="488641" y="0"/>
                    </a:moveTo>
                    <a:lnTo>
                      <a:pt x="0" y="0"/>
                    </a:lnTo>
                    <a:lnTo>
                      <a:pt x="0" y="2061595"/>
                    </a:lnTo>
                    <a:lnTo>
                      <a:pt x="488641" y="2061595"/>
                    </a:lnTo>
                    <a:lnTo>
                      <a:pt x="488641" y="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txBody>
              <a:bodyPr wrap="square" lIns="0" tIns="0" rIns="0" bIns="0" rtlCol="0"/>
              <a:lstStyle/>
              <a:p>
                <a:endParaRPr sz="5080" dirty="0"/>
              </a:p>
            </p:txBody>
          </p:sp>
          <p:sp>
            <p:nvSpPr>
              <p:cNvPr id="164" name="object 222">
                <a:extLst>
                  <a:ext uri="{FF2B5EF4-FFF2-40B4-BE49-F238E27FC236}">
                    <a16:creationId xmlns:a16="http://schemas.microsoft.com/office/drawing/2014/main" id="{D4741F32-AA69-5F91-8E7A-A03517A10F42}"/>
                  </a:ext>
                </a:extLst>
              </p:cNvPr>
              <p:cNvSpPr/>
              <p:nvPr/>
            </p:nvSpPr>
            <p:spPr>
              <a:xfrm>
                <a:off x="10389171" y="14624013"/>
                <a:ext cx="488950" cy="2060575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2060575">
                    <a:moveTo>
                      <a:pt x="0" y="0"/>
                    </a:moveTo>
                    <a:lnTo>
                      <a:pt x="488392" y="0"/>
                    </a:lnTo>
                    <a:lnTo>
                      <a:pt x="488392" y="2060543"/>
                    </a:lnTo>
                    <a:lnTo>
                      <a:pt x="0" y="2060543"/>
                    </a:lnTo>
                    <a:lnTo>
                      <a:pt x="0" y="0"/>
                    </a:lnTo>
                    <a:close/>
                  </a:path>
                </a:pathLst>
              </a:custGeom>
              <a:ln w="436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5080"/>
              </a:p>
            </p:txBody>
          </p:sp>
          <p:sp>
            <p:nvSpPr>
              <p:cNvPr id="166" name="object 223">
                <a:extLst>
                  <a:ext uri="{FF2B5EF4-FFF2-40B4-BE49-F238E27FC236}">
                    <a16:creationId xmlns:a16="http://schemas.microsoft.com/office/drawing/2014/main" id="{08E480DF-2420-01CA-6F8E-C3A0CE88820C}"/>
                  </a:ext>
                </a:extLst>
              </p:cNvPr>
              <p:cNvSpPr/>
              <p:nvPr/>
            </p:nvSpPr>
            <p:spPr>
              <a:xfrm>
                <a:off x="10619531" y="14445564"/>
                <a:ext cx="26670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26670" h="354330">
                    <a:moveTo>
                      <a:pt x="14229" y="178680"/>
                    </a:moveTo>
                    <a:lnTo>
                      <a:pt x="14229" y="353802"/>
                    </a:lnTo>
                  </a:path>
                  <a:path w="26670" h="354330">
                    <a:moveTo>
                      <a:pt x="14229" y="178680"/>
                    </a:moveTo>
                    <a:lnTo>
                      <a:pt x="14229" y="0"/>
                    </a:lnTo>
                  </a:path>
                  <a:path w="26670" h="354330">
                    <a:moveTo>
                      <a:pt x="0" y="353802"/>
                    </a:moveTo>
                    <a:lnTo>
                      <a:pt x="26163" y="353802"/>
                    </a:lnTo>
                  </a:path>
                  <a:path w="26670" h="354330">
                    <a:moveTo>
                      <a:pt x="0" y="0"/>
                    </a:moveTo>
                    <a:lnTo>
                      <a:pt x="26163" y="0"/>
                    </a:lnTo>
                  </a:path>
                </a:pathLst>
              </a:custGeom>
              <a:ln w="4360">
                <a:solidFill>
                  <a:srgbClr val="595959"/>
                </a:solidFill>
              </a:ln>
            </p:spPr>
            <p:txBody>
              <a:bodyPr wrap="square" lIns="0" tIns="0" rIns="0" bIns="0" rtlCol="0"/>
              <a:lstStyle/>
              <a:p>
                <a:endParaRPr sz="5080"/>
              </a:p>
            </p:txBody>
          </p:sp>
          <p:sp>
            <p:nvSpPr>
              <p:cNvPr id="167" name="object 224">
                <a:extLst>
                  <a:ext uri="{FF2B5EF4-FFF2-40B4-BE49-F238E27FC236}">
                    <a16:creationId xmlns:a16="http://schemas.microsoft.com/office/drawing/2014/main" id="{FF456A5D-EC0C-FA75-B2F6-031A509C3889}"/>
                  </a:ext>
                </a:extLst>
              </p:cNvPr>
              <p:cNvSpPr/>
              <p:nvPr/>
            </p:nvSpPr>
            <p:spPr>
              <a:xfrm>
                <a:off x="12582514" y="15398019"/>
                <a:ext cx="488950" cy="1288415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288415">
                    <a:moveTo>
                      <a:pt x="488641" y="0"/>
                    </a:moveTo>
                    <a:lnTo>
                      <a:pt x="0" y="0"/>
                    </a:lnTo>
                    <a:lnTo>
                      <a:pt x="0" y="1287913"/>
                    </a:lnTo>
                    <a:lnTo>
                      <a:pt x="488641" y="1287913"/>
                    </a:lnTo>
                    <a:lnTo>
                      <a:pt x="488641" y="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txBody>
              <a:bodyPr wrap="square" lIns="0" tIns="0" rIns="0" bIns="0" rtlCol="0"/>
              <a:lstStyle/>
              <a:p>
                <a:endParaRPr sz="5080"/>
              </a:p>
            </p:txBody>
          </p:sp>
          <p:sp>
            <p:nvSpPr>
              <p:cNvPr id="168" name="object 225">
                <a:extLst>
                  <a:ext uri="{FF2B5EF4-FFF2-40B4-BE49-F238E27FC236}">
                    <a16:creationId xmlns:a16="http://schemas.microsoft.com/office/drawing/2014/main" id="{BCBC4D9C-2E12-36D8-5693-13C370CD44B0}"/>
                  </a:ext>
                </a:extLst>
              </p:cNvPr>
              <p:cNvSpPr/>
              <p:nvPr/>
            </p:nvSpPr>
            <p:spPr>
              <a:xfrm>
                <a:off x="12581121" y="15397301"/>
                <a:ext cx="488950" cy="128778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287780">
                    <a:moveTo>
                      <a:pt x="0" y="0"/>
                    </a:moveTo>
                    <a:lnTo>
                      <a:pt x="488392" y="0"/>
                    </a:lnTo>
                    <a:lnTo>
                      <a:pt x="488392" y="1287256"/>
                    </a:lnTo>
                    <a:lnTo>
                      <a:pt x="0" y="1287256"/>
                    </a:lnTo>
                    <a:lnTo>
                      <a:pt x="0" y="0"/>
                    </a:lnTo>
                    <a:close/>
                  </a:path>
                </a:pathLst>
              </a:custGeom>
              <a:ln w="436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5080"/>
              </a:p>
            </p:txBody>
          </p:sp>
          <p:sp>
            <p:nvSpPr>
              <p:cNvPr id="169" name="object 226">
                <a:extLst>
                  <a:ext uri="{FF2B5EF4-FFF2-40B4-BE49-F238E27FC236}">
                    <a16:creationId xmlns:a16="http://schemas.microsoft.com/office/drawing/2014/main" id="{4EC253EF-C76E-4461-7B24-79744AF08BBF}"/>
                  </a:ext>
                </a:extLst>
              </p:cNvPr>
              <p:cNvSpPr/>
              <p:nvPr/>
            </p:nvSpPr>
            <p:spPr>
              <a:xfrm>
                <a:off x="12813327" y="15177800"/>
                <a:ext cx="26670" cy="439420"/>
              </a:xfrm>
              <a:custGeom>
                <a:avLst/>
                <a:gdLst/>
                <a:ahLst/>
                <a:cxnLst/>
                <a:rect l="l" t="t" r="r" b="b"/>
                <a:pathLst>
                  <a:path w="26670" h="439419">
                    <a:moveTo>
                      <a:pt x="13498" y="220105"/>
                    </a:moveTo>
                    <a:lnTo>
                      <a:pt x="13498" y="439286"/>
                    </a:lnTo>
                  </a:path>
                  <a:path w="26670" h="439419">
                    <a:moveTo>
                      <a:pt x="13498" y="220105"/>
                    </a:moveTo>
                    <a:lnTo>
                      <a:pt x="13498" y="0"/>
                    </a:lnTo>
                  </a:path>
                  <a:path w="26670" h="439419">
                    <a:moveTo>
                      <a:pt x="0" y="439286"/>
                    </a:moveTo>
                    <a:lnTo>
                      <a:pt x="26163" y="439286"/>
                    </a:lnTo>
                  </a:path>
                  <a:path w="26670" h="439419">
                    <a:moveTo>
                      <a:pt x="0" y="0"/>
                    </a:moveTo>
                    <a:lnTo>
                      <a:pt x="26163" y="0"/>
                    </a:lnTo>
                  </a:path>
                </a:pathLst>
              </a:custGeom>
              <a:ln w="4360">
                <a:solidFill>
                  <a:srgbClr val="595959"/>
                </a:solidFill>
              </a:ln>
            </p:spPr>
            <p:txBody>
              <a:bodyPr wrap="square" lIns="0" tIns="0" rIns="0" bIns="0" rtlCol="0"/>
              <a:lstStyle/>
              <a:p>
                <a:endParaRPr sz="5080"/>
              </a:p>
            </p:txBody>
          </p:sp>
          <p:sp>
            <p:nvSpPr>
              <p:cNvPr id="170" name="object 227">
                <a:extLst>
                  <a:ext uri="{FF2B5EF4-FFF2-40B4-BE49-F238E27FC236}">
                    <a16:creationId xmlns:a16="http://schemas.microsoft.com/office/drawing/2014/main" id="{8795A150-C23D-7774-9FAE-527C0CC30020}"/>
                  </a:ext>
                </a:extLst>
              </p:cNvPr>
              <p:cNvSpPr/>
              <p:nvPr/>
            </p:nvSpPr>
            <p:spPr>
              <a:xfrm>
                <a:off x="11011881" y="14537079"/>
                <a:ext cx="488950" cy="2149475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2149475">
                    <a:moveTo>
                      <a:pt x="488641" y="0"/>
                    </a:moveTo>
                    <a:lnTo>
                      <a:pt x="0" y="0"/>
                    </a:lnTo>
                    <a:lnTo>
                      <a:pt x="0" y="2148852"/>
                    </a:lnTo>
                    <a:lnTo>
                      <a:pt x="488641" y="2148852"/>
                    </a:lnTo>
                    <a:lnTo>
                      <a:pt x="488641" y="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txBody>
              <a:bodyPr wrap="square" lIns="0" tIns="0" rIns="0" bIns="0" rtlCol="0"/>
              <a:lstStyle/>
              <a:p>
                <a:endParaRPr sz="5080"/>
              </a:p>
            </p:txBody>
          </p:sp>
          <p:sp>
            <p:nvSpPr>
              <p:cNvPr id="172" name="object 228">
                <a:extLst>
                  <a:ext uri="{FF2B5EF4-FFF2-40B4-BE49-F238E27FC236}">
                    <a16:creationId xmlns:a16="http://schemas.microsoft.com/office/drawing/2014/main" id="{8AEF74B4-1186-7F47-61AB-B70430C422C6}"/>
                  </a:ext>
                </a:extLst>
              </p:cNvPr>
              <p:cNvSpPr/>
              <p:nvPr/>
            </p:nvSpPr>
            <p:spPr>
              <a:xfrm>
                <a:off x="11011289" y="14536800"/>
                <a:ext cx="488950" cy="2148205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2148205">
                    <a:moveTo>
                      <a:pt x="0" y="0"/>
                    </a:moveTo>
                    <a:lnTo>
                      <a:pt x="488392" y="0"/>
                    </a:lnTo>
                    <a:lnTo>
                      <a:pt x="488392" y="2147756"/>
                    </a:lnTo>
                    <a:lnTo>
                      <a:pt x="0" y="2147756"/>
                    </a:lnTo>
                    <a:lnTo>
                      <a:pt x="0" y="0"/>
                    </a:lnTo>
                    <a:close/>
                  </a:path>
                </a:pathLst>
              </a:custGeom>
              <a:ln w="436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5080"/>
              </a:p>
            </p:txBody>
          </p:sp>
          <p:sp>
            <p:nvSpPr>
              <p:cNvPr id="173" name="object 229">
                <a:extLst>
                  <a:ext uri="{FF2B5EF4-FFF2-40B4-BE49-F238E27FC236}">
                    <a16:creationId xmlns:a16="http://schemas.microsoft.com/office/drawing/2014/main" id="{8FACA7B7-AD9F-FABF-5314-86D193E9173C}"/>
                  </a:ext>
                </a:extLst>
              </p:cNvPr>
              <p:cNvSpPr/>
              <p:nvPr/>
            </p:nvSpPr>
            <p:spPr>
              <a:xfrm>
                <a:off x="11244218" y="14536994"/>
                <a:ext cx="26670" cy="168910"/>
              </a:xfrm>
              <a:custGeom>
                <a:avLst/>
                <a:gdLst/>
                <a:ahLst/>
                <a:cxnLst/>
                <a:rect l="l" t="t" r="r" b="b"/>
                <a:pathLst>
                  <a:path w="26670" h="168909">
                    <a:moveTo>
                      <a:pt x="11974" y="0"/>
                    </a:moveTo>
                    <a:lnTo>
                      <a:pt x="11974" y="168428"/>
                    </a:lnTo>
                  </a:path>
                  <a:path w="26670" h="168909">
                    <a:moveTo>
                      <a:pt x="0" y="168428"/>
                    </a:moveTo>
                    <a:lnTo>
                      <a:pt x="26163" y="168428"/>
                    </a:lnTo>
                  </a:path>
                </a:pathLst>
              </a:custGeom>
              <a:ln w="4360">
                <a:solidFill>
                  <a:srgbClr val="595959"/>
                </a:solidFill>
              </a:ln>
            </p:spPr>
            <p:txBody>
              <a:bodyPr wrap="square" lIns="0" tIns="0" rIns="0" bIns="0" rtlCol="0"/>
              <a:lstStyle/>
              <a:p>
                <a:endParaRPr sz="5080"/>
              </a:p>
            </p:txBody>
          </p:sp>
          <p:sp>
            <p:nvSpPr>
              <p:cNvPr id="175" name="object 230">
                <a:extLst>
                  <a:ext uri="{FF2B5EF4-FFF2-40B4-BE49-F238E27FC236}">
                    <a16:creationId xmlns:a16="http://schemas.microsoft.com/office/drawing/2014/main" id="{12FA3942-AA35-5AFC-F3D4-538FB282D95F}"/>
                  </a:ext>
                </a:extLst>
              </p:cNvPr>
              <p:cNvSpPr/>
              <p:nvPr/>
            </p:nvSpPr>
            <p:spPr>
              <a:xfrm>
                <a:off x="13204950" y="15223504"/>
                <a:ext cx="494665" cy="1463040"/>
              </a:xfrm>
              <a:custGeom>
                <a:avLst/>
                <a:gdLst/>
                <a:ahLst/>
                <a:cxnLst/>
                <a:rect l="l" t="t" r="r" b="b"/>
                <a:pathLst>
                  <a:path w="494665" h="1463040">
                    <a:moveTo>
                      <a:pt x="494458" y="0"/>
                    </a:moveTo>
                    <a:lnTo>
                      <a:pt x="0" y="0"/>
                    </a:lnTo>
                    <a:lnTo>
                      <a:pt x="0" y="1462427"/>
                    </a:lnTo>
                    <a:lnTo>
                      <a:pt x="494458" y="1462427"/>
                    </a:lnTo>
                    <a:lnTo>
                      <a:pt x="494458" y="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txBody>
              <a:bodyPr wrap="square" lIns="0" tIns="0" rIns="0" bIns="0" rtlCol="0"/>
              <a:lstStyle/>
              <a:p>
                <a:endParaRPr sz="5080"/>
              </a:p>
            </p:txBody>
          </p:sp>
          <p:sp>
            <p:nvSpPr>
              <p:cNvPr id="176" name="object 231">
                <a:extLst>
                  <a:ext uri="{FF2B5EF4-FFF2-40B4-BE49-F238E27FC236}">
                    <a16:creationId xmlns:a16="http://schemas.microsoft.com/office/drawing/2014/main" id="{11BDD704-D215-4076-2E38-1CF60261E17C}"/>
                  </a:ext>
                </a:extLst>
              </p:cNvPr>
              <p:cNvSpPr/>
              <p:nvPr/>
            </p:nvSpPr>
            <p:spPr>
              <a:xfrm>
                <a:off x="13203240" y="15222875"/>
                <a:ext cx="494665" cy="1461770"/>
              </a:xfrm>
              <a:custGeom>
                <a:avLst/>
                <a:gdLst/>
                <a:ahLst/>
                <a:cxnLst/>
                <a:rect l="l" t="t" r="r" b="b"/>
                <a:pathLst>
                  <a:path w="494665" h="1461769">
                    <a:moveTo>
                      <a:pt x="0" y="0"/>
                    </a:moveTo>
                    <a:lnTo>
                      <a:pt x="494206" y="0"/>
                    </a:lnTo>
                    <a:lnTo>
                      <a:pt x="494206" y="1461681"/>
                    </a:lnTo>
                    <a:lnTo>
                      <a:pt x="0" y="1461681"/>
                    </a:lnTo>
                    <a:lnTo>
                      <a:pt x="0" y="0"/>
                    </a:lnTo>
                    <a:close/>
                  </a:path>
                </a:pathLst>
              </a:custGeom>
              <a:ln w="436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5080"/>
              </a:p>
            </p:txBody>
          </p:sp>
          <p:sp>
            <p:nvSpPr>
              <p:cNvPr id="177" name="object 232">
                <a:extLst>
                  <a:ext uri="{FF2B5EF4-FFF2-40B4-BE49-F238E27FC236}">
                    <a16:creationId xmlns:a16="http://schemas.microsoft.com/office/drawing/2014/main" id="{73833D6E-32DE-293A-599A-AC60B96AAD13}"/>
                  </a:ext>
                </a:extLst>
              </p:cNvPr>
              <p:cNvSpPr/>
              <p:nvPr/>
            </p:nvSpPr>
            <p:spPr>
              <a:xfrm>
                <a:off x="13438020" y="15018086"/>
                <a:ext cx="26670" cy="413384"/>
              </a:xfrm>
              <a:custGeom>
                <a:avLst/>
                <a:gdLst/>
                <a:ahLst/>
                <a:cxnLst/>
                <a:rect l="l" t="t" r="r" b="b"/>
                <a:pathLst>
                  <a:path w="26669" h="413384">
                    <a:moveTo>
                      <a:pt x="11243" y="205311"/>
                    </a:moveTo>
                    <a:lnTo>
                      <a:pt x="11243" y="413185"/>
                    </a:lnTo>
                  </a:path>
                  <a:path w="26669" h="413384">
                    <a:moveTo>
                      <a:pt x="11243" y="205311"/>
                    </a:moveTo>
                    <a:lnTo>
                      <a:pt x="11243" y="0"/>
                    </a:lnTo>
                  </a:path>
                  <a:path w="26669" h="413384">
                    <a:moveTo>
                      <a:pt x="0" y="413185"/>
                    </a:moveTo>
                    <a:lnTo>
                      <a:pt x="26163" y="413185"/>
                    </a:lnTo>
                  </a:path>
                  <a:path w="26669" h="413384">
                    <a:moveTo>
                      <a:pt x="0" y="0"/>
                    </a:moveTo>
                    <a:lnTo>
                      <a:pt x="26163" y="0"/>
                    </a:lnTo>
                  </a:path>
                </a:pathLst>
              </a:custGeom>
              <a:ln w="4360">
                <a:solidFill>
                  <a:srgbClr val="595959"/>
                </a:solidFill>
              </a:ln>
            </p:spPr>
            <p:txBody>
              <a:bodyPr wrap="square" lIns="0" tIns="0" rIns="0" bIns="0" rtlCol="0"/>
              <a:lstStyle/>
              <a:p>
                <a:endParaRPr sz="5080"/>
              </a:p>
            </p:txBody>
          </p:sp>
          <p:sp>
            <p:nvSpPr>
              <p:cNvPr id="178" name="object 233">
                <a:extLst>
                  <a:ext uri="{FF2B5EF4-FFF2-40B4-BE49-F238E27FC236}">
                    <a16:creationId xmlns:a16="http://schemas.microsoft.com/office/drawing/2014/main" id="{10F51406-3294-7D01-6F18-342B92129FED}"/>
                  </a:ext>
                </a:extLst>
              </p:cNvPr>
              <p:cNvSpPr/>
              <p:nvPr/>
            </p:nvSpPr>
            <p:spPr>
              <a:xfrm flipV="1">
                <a:off x="9819814" y="16639134"/>
                <a:ext cx="4021873" cy="45358"/>
              </a:xfrm>
              <a:custGeom>
                <a:avLst/>
                <a:gdLst/>
                <a:ahLst/>
                <a:cxnLst/>
                <a:rect l="l" t="t" r="r" b="b"/>
                <a:pathLst>
                  <a:path w="4385944">
                    <a:moveTo>
                      <a:pt x="0" y="0"/>
                    </a:moveTo>
                    <a:lnTo>
                      <a:pt x="4385363" y="0"/>
                    </a:lnTo>
                  </a:path>
                </a:pathLst>
              </a:custGeom>
              <a:ln w="4360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 sz="5080"/>
              </a:p>
            </p:txBody>
          </p:sp>
          <p:sp>
            <p:nvSpPr>
              <p:cNvPr id="179" name="object 234">
                <a:extLst>
                  <a:ext uri="{FF2B5EF4-FFF2-40B4-BE49-F238E27FC236}">
                    <a16:creationId xmlns:a16="http://schemas.microsoft.com/office/drawing/2014/main" id="{5A70B62C-E025-6306-6E1F-0F2280E2A271}"/>
                  </a:ext>
                </a:extLst>
              </p:cNvPr>
              <p:cNvSpPr/>
              <p:nvPr/>
            </p:nvSpPr>
            <p:spPr>
              <a:xfrm>
                <a:off x="11244218" y="14371684"/>
                <a:ext cx="266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670">
                    <a:moveTo>
                      <a:pt x="0" y="0"/>
                    </a:moveTo>
                    <a:lnTo>
                      <a:pt x="26163" y="0"/>
                    </a:ln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square" lIns="0" tIns="0" rIns="0" bIns="0" rtlCol="0"/>
              <a:lstStyle/>
              <a:p>
                <a:endParaRPr sz="5080"/>
              </a:p>
            </p:txBody>
          </p:sp>
        </p:grp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CF0BCE4F-FFA9-50A8-6218-0D38749A2447}"/>
              </a:ext>
            </a:extLst>
          </p:cNvPr>
          <p:cNvSpPr txBox="1"/>
          <p:nvPr/>
        </p:nvSpPr>
        <p:spPr>
          <a:xfrm>
            <a:off x="9376179" y="4664258"/>
            <a:ext cx="25050570" cy="208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Inconsolata"/>
                <a:sym typeface="Inconsolata"/>
              </a:rPr>
              <a:t>Jexy An Nepangue &amp; Hannah Hausman, Ph.D.</a:t>
            </a:r>
          </a:p>
          <a:p>
            <a:pPr algn="ctr"/>
            <a:r>
              <a:rPr lang="en-US" sz="6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Inconsolata"/>
                <a:sym typeface="Inconsolata"/>
              </a:rPr>
              <a:t>University of California, Santa Cruz </a:t>
            </a:r>
          </a:p>
        </p:txBody>
      </p:sp>
      <p:sp>
        <p:nvSpPr>
          <p:cNvPr id="187" name="object 240">
            <a:extLst>
              <a:ext uri="{FF2B5EF4-FFF2-40B4-BE49-F238E27FC236}">
                <a16:creationId xmlns:a16="http://schemas.microsoft.com/office/drawing/2014/main" id="{61C6F279-43DF-657C-18D4-8DAF20A57974}"/>
              </a:ext>
            </a:extLst>
          </p:cNvPr>
          <p:cNvSpPr txBox="1"/>
          <p:nvPr/>
        </p:nvSpPr>
        <p:spPr>
          <a:xfrm>
            <a:off x="11371906" y="23225232"/>
            <a:ext cx="527709" cy="7821953"/>
          </a:xfrm>
          <a:prstGeom prst="rect">
            <a:avLst/>
          </a:prstGeom>
        </p:spPr>
        <p:txBody>
          <a:bodyPr vert="vert270" wrap="square" lIns="0" tIns="4838" rIns="0" bIns="0" rtlCol="0">
            <a:spAutoFit/>
          </a:bodyPr>
          <a:lstStyle/>
          <a:p>
            <a:pPr marL="24191">
              <a:spcBef>
                <a:spcPts val="38"/>
              </a:spcBef>
            </a:pPr>
            <a:r>
              <a:rPr sz="3429" b="1" spc="-19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Proportion</a:t>
            </a:r>
            <a:r>
              <a:rPr sz="3429" b="1" spc="-86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3429" b="1" spc="-19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Correct</a:t>
            </a:r>
            <a:r>
              <a:rPr sz="3429" b="1" spc="-76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3429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Final</a:t>
            </a:r>
            <a:r>
              <a:rPr sz="3429" b="1" spc="-76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3429" b="1" spc="-38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Test</a:t>
            </a:r>
            <a:endParaRPr sz="3429" b="1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7F63BC50-672E-98B3-C477-C2122B31386F}"/>
              </a:ext>
            </a:extLst>
          </p:cNvPr>
          <p:cNvSpPr/>
          <p:nvPr/>
        </p:nvSpPr>
        <p:spPr>
          <a:xfrm>
            <a:off x="22185548" y="25880400"/>
            <a:ext cx="337068" cy="34237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80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6982DEBA-254C-4309-8FD3-7AA3FA6E5740}"/>
              </a:ext>
            </a:extLst>
          </p:cNvPr>
          <p:cNvSpPr/>
          <p:nvPr/>
        </p:nvSpPr>
        <p:spPr>
          <a:xfrm>
            <a:off x="22178820" y="26419055"/>
            <a:ext cx="337068" cy="34237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80"/>
          </a:p>
        </p:txBody>
      </p:sp>
      <p:sp>
        <p:nvSpPr>
          <p:cNvPr id="190" name="object 30">
            <a:extLst>
              <a:ext uri="{FF2B5EF4-FFF2-40B4-BE49-F238E27FC236}">
                <a16:creationId xmlns:a16="http://schemas.microsoft.com/office/drawing/2014/main" id="{0D523919-AEE0-1CD0-2EA2-E39F415332F9}"/>
              </a:ext>
            </a:extLst>
          </p:cNvPr>
          <p:cNvSpPr txBox="1"/>
          <p:nvPr/>
        </p:nvSpPr>
        <p:spPr>
          <a:xfrm>
            <a:off x="11916218" y="21853863"/>
            <a:ext cx="10910188" cy="16677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0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6095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Ex.</a:t>
            </a:r>
            <a:r>
              <a:rPr sz="6095" b="1" spc="-67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6095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1</a:t>
            </a:r>
            <a:r>
              <a:rPr sz="6095" b="1" spc="-76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4572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Results</a:t>
            </a:r>
            <a:r>
              <a:rPr sz="4572" b="1" spc="-67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4572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(N</a:t>
            </a:r>
            <a:r>
              <a:rPr sz="4572" b="1" spc="-57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4572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=</a:t>
            </a:r>
            <a:r>
              <a:rPr sz="4572" b="1" spc="-67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4572" b="1" spc="-48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66)</a:t>
            </a:r>
            <a:r>
              <a:rPr lang="en-US" sz="4572" b="1" spc="-48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</a:p>
          <a:p>
            <a:pPr algn="ctr">
              <a:spcBef>
                <a:spcPts val="105"/>
              </a:spcBef>
            </a:pPr>
            <a:r>
              <a:rPr lang="en-US" sz="4572" b="1" spc="-48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Target as Cue</a:t>
            </a:r>
            <a:endParaRPr sz="6095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191" name="object 249">
            <a:extLst>
              <a:ext uri="{FF2B5EF4-FFF2-40B4-BE49-F238E27FC236}">
                <a16:creationId xmlns:a16="http://schemas.microsoft.com/office/drawing/2014/main" id="{194BFC96-24BB-D5CA-7C0D-0F5223901E4C}"/>
              </a:ext>
            </a:extLst>
          </p:cNvPr>
          <p:cNvSpPr txBox="1"/>
          <p:nvPr/>
        </p:nvSpPr>
        <p:spPr>
          <a:xfrm>
            <a:off x="23077358" y="21846484"/>
            <a:ext cx="10910187" cy="1672684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8143" rIns="0" bIns="0" rtlCol="0">
            <a:spAutoFit/>
          </a:bodyPr>
          <a:lstStyle/>
          <a:p>
            <a:pPr algn="ctr">
              <a:spcBef>
                <a:spcPts val="143"/>
              </a:spcBef>
            </a:pPr>
            <a:r>
              <a:rPr sz="6095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Ex.</a:t>
            </a:r>
            <a:r>
              <a:rPr sz="6095" b="1" spc="-67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en-US" sz="6095" b="1" spc="-67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2</a:t>
            </a:r>
            <a:r>
              <a:rPr sz="6095" b="1" spc="-57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4572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Results</a:t>
            </a:r>
            <a:r>
              <a:rPr sz="4572" b="1" spc="-48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4572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(N</a:t>
            </a:r>
            <a:r>
              <a:rPr sz="4572" b="1" spc="-57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4572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=</a:t>
            </a:r>
            <a:r>
              <a:rPr sz="4572" b="1" spc="-57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4572" b="1" spc="-38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65)</a:t>
            </a:r>
            <a:r>
              <a:rPr lang="en-US" sz="4572" b="1" spc="-38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</a:p>
          <a:p>
            <a:pPr algn="ctr">
              <a:spcBef>
                <a:spcPts val="143"/>
              </a:spcBef>
            </a:pPr>
            <a:r>
              <a:rPr lang="en-US" sz="4572" b="1" spc="-19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Original Guess as Cue</a:t>
            </a:r>
            <a:endParaRPr sz="4572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stel Brutalist Research Poster by Slidesgo">
  <a:themeElements>
    <a:clrScheme name="Simple Light">
      <a:dk1>
        <a:srgbClr val="000000"/>
      </a:dk1>
      <a:lt1>
        <a:srgbClr val="FFFFFF"/>
      </a:lt1>
      <a:dk2>
        <a:srgbClr val="FFF5F0"/>
      </a:dk2>
      <a:lt2>
        <a:srgbClr val="F8D1C1"/>
      </a:lt2>
      <a:accent1>
        <a:srgbClr val="E9B6AA"/>
      </a:accent1>
      <a:accent2>
        <a:srgbClr val="CED9D7"/>
      </a:accent2>
      <a:accent3>
        <a:srgbClr val="AAB7BA"/>
      </a:accent3>
      <a:accent4>
        <a:srgbClr val="99A6AD"/>
      </a:accent4>
      <a:accent5>
        <a:srgbClr val="929E86"/>
      </a:accent5>
      <a:accent6>
        <a:srgbClr val="E8B96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409</Words>
  <Application>Microsoft Office PowerPoint</Application>
  <PresentationFormat>Custom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Verdana</vt:lpstr>
      <vt:lpstr>Merriweather Black</vt:lpstr>
      <vt:lpstr>Inconsolata</vt:lpstr>
      <vt:lpstr>Space Mono</vt:lpstr>
      <vt:lpstr>Calibri</vt:lpstr>
      <vt:lpstr>Wingdings</vt:lpstr>
      <vt:lpstr>Arial</vt:lpstr>
      <vt:lpstr>Pastel Brutalist Research Poster by Slidesgo</vt:lpstr>
      <vt:lpstr>Feedback and Error Correction:  The Optimal Timing of Feedback Depends on Retrieval Success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and Error Correction: The Optimal Timing of Feedback Depends on Retrieval Success</dc:title>
  <dc:creator>jexyannepangue</dc:creator>
  <cp:lastModifiedBy>Jexy An Nepangue</cp:lastModifiedBy>
  <cp:revision>11</cp:revision>
  <dcterms:modified xsi:type="dcterms:W3CDTF">2023-04-25T02:18:54Z</dcterms:modified>
</cp:coreProperties>
</file>